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39.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685" r:id="rId3"/>
    <p:sldMasterId id="2147483697" r:id="rId4"/>
  </p:sldMasterIdLst>
  <p:notesMasterIdLst>
    <p:notesMasterId r:id="rId30"/>
  </p:notesMasterIdLst>
  <p:sldIdLst>
    <p:sldId id="257" r:id="rId5"/>
    <p:sldId id="338" r:id="rId6"/>
    <p:sldId id="347" r:id="rId7"/>
    <p:sldId id="330" r:id="rId8"/>
    <p:sldId id="337" r:id="rId9"/>
    <p:sldId id="336" r:id="rId10"/>
    <p:sldId id="334" r:id="rId11"/>
    <p:sldId id="335" r:id="rId12"/>
    <p:sldId id="332" r:id="rId13"/>
    <p:sldId id="271" r:id="rId14"/>
    <p:sldId id="295" r:id="rId15"/>
    <p:sldId id="296" r:id="rId16"/>
    <p:sldId id="339" r:id="rId17"/>
    <p:sldId id="340" r:id="rId18"/>
    <p:sldId id="341" r:id="rId19"/>
    <p:sldId id="297" r:id="rId20"/>
    <p:sldId id="322" r:id="rId21"/>
    <p:sldId id="331" r:id="rId22"/>
    <p:sldId id="323" r:id="rId23"/>
    <p:sldId id="321" r:id="rId24"/>
    <p:sldId id="298" r:id="rId25"/>
    <p:sldId id="350" r:id="rId26"/>
    <p:sldId id="351" r:id="rId27"/>
    <p:sldId id="352" r:id="rId28"/>
    <p:sldId id="353" r:id="rId29"/>
  </p:sldIdLst>
  <p:sldSz cx="12192000" cy="6858000"/>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8996" autoAdjust="0"/>
    <p:restoredTop sz="94660"/>
  </p:normalViewPr>
  <p:slideViewPr>
    <p:cSldViewPr snapToGrid="0">
      <p:cViewPr varScale="1">
        <p:scale>
          <a:sx n="102" d="100"/>
          <a:sy n="102" d="100"/>
        </p:scale>
        <p:origin x="138" y="306"/>
      </p:cViewPr>
      <p:guideLst/>
    </p:cSldViewPr>
  </p:slideViewPr>
  <p:outlineViewPr>
    <p:cViewPr>
      <p:scale>
        <a:sx n="33" d="100"/>
        <a:sy n="33" d="100"/>
      </p:scale>
      <p:origin x="0" y="-4392"/>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78" d="100"/>
          <a:sy n="78" d="100"/>
        </p:scale>
        <p:origin x="333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DD0FE5D8-1A13-49D0-B671-8F54577188F3}" type="datetimeFigureOut">
              <a:rPr lang="en-AU" smtClean="0"/>
              <a:t>7/05/2019</a:t>
            </a:fld>
            <a:endParaRPr lang="en-AU"/>
          </a:p>
        </p:txBody>
      </p:sp>
      <p:sp>
        <p:nvSpPr>
          <p:cNvPr id="4" name="Slide Image Placeholder 3"/>
          <p:cNvSpPr>
            <a:spLocks noGrp="1" noRot="1" noChangeAspect="1"/>
          </p:cNvSpPr>
          <p:nvPr>
            <p:ph type="sldImg" idx="2"/>
          </p:nvPr>
        </p:nvSpPr>
        <p:spPr>
          <a:xfrm>
            <a:off x="422275" y="1243013"/>
            <a:ext cx="5961063" cy="33543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8D05BEB1-C45C-4ED1-9877-6D5B7307C50D}" type="slidenum">
              <a:rPr lang="en-AU" smtClean="0"/>
              <a:t>‹#›</a:t>
            </a:fld>
            <a:endParaRPr lang="en-AU"/>
          </a:p>
        </p:txBody>
      </p:sp>
    </p:spTree>
    <p:extLst>
      <p:ext uri="{BB962C8B-B14F-4D97-AF65-F5344CB8AC3E}">
        <p14:creationId xmlns:p14="http://schemas.microsoft.com/office/powerpoint/2010/main" val="2830011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0562" y="4783307"/>
            <a:ext cx="5444490" cy="4447190"/>
          </a:xfrm>
        </p:spPr>
        <p:txBody>
          <a:bodyPr/>
          <a:lstStyle/>
          <a:p>
            <a:pPr marL="171450" indent="-171450">
              <a:buFont typeface="Arial" panose="020B0604020202020204" pitchFamily="34" charset="0"/>
              <a:buChar char="•"/>
            </a:pPr>
            <a:r>
              <a:rPr lang="en-AU" sz="1600" dirty="0"/>
              <a:t>People go into business to sell products and services not protect IP. Its important that IP is seen as a means of supporting competitive advantage not the main focus of business operations</a:t>
            </a:r>
            <a:r>
              <a:rPr lang="en-AU" sz="1600" dirty="0" smtClean="0"/>
              <a:t>.</a:t>
            </a:r>
            <a:r>
              <a:rPr lang="en-AU" sz="1600" dirty="0"/>
              <a:t> </a:t>
            </a:r>
            <a:r>
              <a:rPr lang="en-AU" sz="1600" dirty="0" smtClean="0"/>
              <a:t>As Mark &amp; Albert have demonstrated, obtaining </a:t>
            </a:r>
            <a:r>
              <a:rPr lang="en-AU" sz="1600" dirty="0"/>
              <a:t>a patent or any type of IP protection does not mean that the protected idea is commercially valuable or can lead to competitive advantage</a:t>
            </a:r>
            <a:r>
              <a:rPr lang="en-AU" sz="1600" dirty="0" smtClean="0"/>
              <a:t>.</a:t>
            </a:r>
            <a:r>
              <a:rPr lang="en-AU" sz="1600" dirty="0"/>
              <a:t> </a:t>
            </a:r>
            <a:r>
              <a:rPr lang="en-AU" sz="1600" dirty="0" smtClean="0"/>
              <a:t>In fact , there are plenty </a:t>
            </a:r>
            <a:r>
              <a:rPr lang="en-AU" sz="1600" dirty="0"/>
              <a:t>of companies go out of business with an extensive IP portfolio. Bill Tai quote that IP is important if you win. Main focus should be on winning in the market. Execution and implementation  is everything</a:t>
            </a:r>
          </a:p>
          <a:p>
            <a:pPr marL="171450" indent="-171450">
              <a:buFont typeface="Arial" panose="020B0604020202020204" pitchFamily="34" charset="0"/>
              <a:buChar char="•"/>
            </a:pPr>
            <a:r>
              <a:rPr lang="en-AU" sz="1600" dirty="0"/>
              <a:t>Having said that IP can be a very useful commercial tool to protect and support your business model</a:t>
            </a:r>
          </a:p>
          <a:p>
            <a:pPr marL="171450" indent="-171450">
              <a:buFont typeface="Arial" panose="020B0604020202020204" pitchFamily="34" charset="0"/>
              <a:buChar char="•"/>
            </a:pPr>
            <a:r>
              <a:rPr lang="en-AU" sz="1600" dirty="0" smtClean="0"/>
              <a:t>The case </a:t>
            </a:r>
            <a:r>
              <a:rPr lang="en-AU" sz="1600" dirty="0"/>
              <a:t>studies that I will present will demonstrate how companies in Curtin's </a:t>
            </a:r>
            <a:r>
              <a:rPr lang="en-AU" sz="1600" dirty="0" err="1"/>
              <a:t>startup</a:t>
            </a:r>
            <a:r>
              <a:rPr lang="en-AU" sz="1600" dirty="0"/>
              <a:t> portfolio have used a variety of different methods to protect their market position</a:t>
            </a:r>
          </a:p>
          <a:p>
            <a:pPr marL="171450" indent="-171450">
              <a:buFont typeface="Arial" panose="020B0604020202020204" pitchFamily="34" charset="0"/>
              <a:buChar char="•"/>
            </a:pPr>
            <a:r>
              <a:rPr lang="en-AU" sz="1600" dirty="0" smtClean="0"/>
              <a:t>Quick refresher and test on who was listening. Let me have some of the key types of IP protection?</a:t>
            </a:r>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endParaRPr lang="en-AU" dirty="0"/>
          </a:p>
          <a:p>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8D05BEB1-C45C-4ED1-9877-6D5B7307C50D}" type="slidenum">
              <a:rPr lang="en-AU" smtClean="0"/>
              <a:t>1</a:t>
            </a:fld>
            <a:endParaRPr lang="en-AU" dirty="0"/>
          </a:p>
        </p:txBody>
      </p:sp>
    </p:spTree>
    <p:extLst>
      <p:ext uri="{BB962C8B-B14F-4D97-AF65-F5344CB8AC3E}">
        <p14:creationId xmlns:p14="http://schemas.microsoft.com/office/powerpoint/2010/main" val="2745249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That context provides some lessons in thinking about how you protect you IP</a:t>
            </a:r>
          </a:p>
          <a:p>
            <a:endParaRPr lang="en-AU" dirty="0"/>
          </a:p>
          <a:p>
            <a:r>
              <a:rPr lang="en-AU" dirty="0" smtClean="0"/>
              <a:t>1. Understand the business you are in and how you generate value</a:t>
            </a:r>
          </a:p>
          <a:p>
            <a:endParaRPr lang="en-AU" dirty="0"/>
          </a:p>
          <a:p>
            <a:r>
              <a:rPr lang="en-AU" dirty="0" smtClean="0"/>
              <a:t>2. Use strategies that prioritise development of sustainable value generation rather than closely holding all IP. Sometimes you might need to give something away to generate value</a:t>
            </a:r>
            <a:endParaRPr lang="en-US" dirty="0"/>
          </a:p>
        </p:txBody>
      </p:sp>
      <p:sp>
        <p:nvSpPr>
          <p:cNvPr id="4" name="Slide Number Placeholder 3"/>
          <p:cNvSpPr>
            <a:spLocks noGrp="1"/>
          </p:cNvSpPr>
          <p:nvPr>
            <p:ph type="sldNum" sz="quarter" idx="10"/>
          </p:nvPr>
        </p:nvSpPr>
        <p:spPr/>
        <p:txBody>
          <a:bodyPr/>
          <a:lstStyle/>
          <a:p>
            <a:fld id="{8D05BEB1-C45C-4ED1-9877-6D5B7307C50D}" type="slidenum">
              <a:rPr lang="en-AU" smtClean="0"/>
              <a:t>10</a:t>
            </a:fld>
            <a:endParaRPr lang="en-AU"/>
          </a:p>
        </p:txBody>
      </p:sp>
    </p:spTree>
    <p:extLst>
      <p:ext uri="{BB962C8B-B14F-4D97-AF65-F5344CB8AC3E}">
        <p14:creationId xmlns:p14="http://schemas.microsoft.com/office/powerpoint/2010/main" val="333775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AU" sz="2400" dirty="0" smtClean="0"/>
              <a:t>Hearing equipment for high noise environments</a:t>
            </a:r>
          </a:p>
          <a:p>
            <a:pPr marL="171450" indent="-171450">
              <a:buFont typeface="Arial" panose="020B0604020202020204" pitchFamily="34" charset="0"/>
              <a:buChar char="•"/>
            </a:pPr>
            <a:r>
              <a:rPr lang="en-AU" sz="2400" dirty="0" smtClean="0"/>
              <a:t>Applied </a:t>
            </a:r>
            <a:r>
              <a:rPr lang="en-AU" sz="2400" dirty="0"/>
              <a:t>hearing aid technology to </a:t>
            </a:r>
            <a:r>
              <a:rPr lang="en-AU" sz="2400" dirty="0" smtClean="0"/>
              <a:t>enterprise applications in worker safety and communication</a:t>
            </a:r>
            <a:endParaRPr lang="en-AU" sz="2400" dirty="0"/>
          </a:p>
          <a:p>
            <a:pPr marL="171450" indent="-171450">
              <a:buFont typeface="Arial" panose="020B0604020202020204" pitchFamily="34" charset="0"/>
              <a:buChar char="•"/>
            </a:pPr>
            <a:r>
              <a:rPr lang="en-AU" sz="2400" dirty="0"/>
              <a:t>Enabled by advances in software and hardware</a:t>
            </a:r>
          </a:p>
          <a:p>
            <a:pPr marL="171450" indent="-171450">
              <a:buFont typeface="Arial" panose="020B0604020202020204" pitchFamily="34" charset="0"/>
              <a:buChar char="•"/>
            </a:pPr>
            <a:r>
              <a:rPr lang="en-AU" sz="2400" dirty="0"/>
              <a:t>Uses directional microphone array </a:t>
            </a:r>
            <a:r>
              <a:rPr lang="en-AU" sz="2400" dirty="0" smtClean="0"/>
              <a:t>to identify voice and amplify</a:t>
            </a:r>
            <a:endParaRPr lang="en-AU" sz="2400" dirty="0"/>
          </a:p>
          <a:p>
            <a:pPr eaLnBrk="1" hangingPunct="1"/>
            <a:endParaRPr lang="en-US" dirty="0" smtClean="0"/>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9B4041E-2F70-4DE7-BC64-F90FB1D22A82}" type="slidenum">
              <a:rPr lang="en-AU" smtClean="0"/>
              <a:pPr eaLnBrk="1" hangingPunct="1"/>
              <a:t>11</a:t>
            </a:fld>
            <a:endParaRPr lang="en-AU" smtClean="0"/>
          </a:p>
        </p:txBody>
      </p:sp>
    </p:spTree>
    <p:extLst>
      <p:ext uri="{BB962C8B-B14F-4D97-AF65-F5344CB8AC3E}">
        <p14:creationId xmlns:p14="http://schemas.microsoft.com/office/powerpoint/2010/main" val="3104308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Font typeface="Arial" panose="020B0604020202020204" pitchFamily="34" charset="0"/>
              <a:buChar char="•"/>
              <a:defRPr/>
            </a:pPr>
            <a:r>
              <a:rPr lang="en-AU" sz="2000" dirty="0">
                <a:solidFill>
                  <a:srgbClr val="000000"/>
                </a:solidFill>
              </a:rPr>
              <a:t>Prototype product/software develop in 2006. </a:t>
            </a:r>
            <a:r>
              <a:rPr lang="en-AU" sz="2000" dirty="0" err="1">
                <a:solidFill>
                  <a:srgbClr val="000000"/>
                </a:solidFill>
              </a:rPr>
              <a:t>Sensear</a:t>
            </a:r>
            <a:r>
              <a:rPr lang="en-AU" sz="2000" dirty="0">
                <a:solidFill>
                  <a:srgbClr val="000000"/>
                </a:solidFill>
              </a:rPr>
              <a:t> founded and seed funded</a:t>
            </a:r>
          </a:p>
          <a:p>
            <a:pPr marL="342900" indent="-342900">
              <a:buFont typeface="Arial" panose="020B0604020202020204" pitchFamily="34" charset="0"/>
              <a:buChar char="•"/>
              <a:defRPr/>
            </a:pPr>
            <a:r>
              <a:rPr lang="en-AU" sz="2000" dirty="0">
                <a:solidFill>
                  <a:srgbClr val="000000"/>
                </a:solidFill>
              </a:rPr>
              <a:t>2008 First commercial product launch and recognised with international innovation awards</a:t>
            </a:r>
          </a:p>
          <a:p>
            <a:pPr marL="342900" indent="-342900">
              <a:buFont typeface="Arial" panose="020B0604020202020204" pitchFamily="34" charset="0"/>
              <a:buChar char="•"/>
              <a:defRPr/>
            </a:pPr>
            <a:r>
              <a:rPr lang="en-AU" sz="2000" dirty="0">
                <a:solidFill>
                  <a:srgbClr val="000000"/>
                </a:solidFill>
              </a:rPr>
              <a:t>2010 move head office to the US</a:t>
            </a:r>
          </a:p>
          <a:p>
            <a:pPr marL="342900" indent="-342900">
              <a:buFont typeface="Arial" panose="020B0604020202020204" pitchFamily="34" charset="0"/>
              <a:buChar char="•"/>
              <a:defRPr/>
            </a:pPr>
            <a:r>
              <a:rPr lang="en-AU" sz="2000" dirty="0">
                <a:solidFill>
                  <a:srgbClr val="000000"/>
                </a:solidFill>
              </a:rPr>
              <a:t>2012 London Olympics</a:t>
            </a:r>
          </a:p>
          <a:p>
            <a:pPr marL="342900" indent="-342900">
              <a:buFont typeface="Arial" panose="020B0604020202020204" pitchFamily="34" charset="0"/>
              <a:buChar char="•"/>
              <a:defRPr/>
            </a:pPr>
            <a:r>
              <a:rPr lang="en-AU" sz="2000" dirty="0">
                <a:solidFill>
                  <a:srgbClr val="000000"/>
                </a:solidFill>
              </a:rPr>
              <a:t>2013 Contract with Motorola on 2-way pairing</a:t>
            </a:r>
          </a:p>
          <a:p>
            <a:pPr marL="342900" indent="-342900">
              <a:buFont typeface="Arial" panose="020B0604020202020204" pitchFamily="34" charset="0"/>
              <a:buChar char="•"/>
              <a:defRPr/>
            </a:pPr>
            <a:r>
              <a:rPr lang="en-AU" sz="2000" dirty="0">
                <a:solidFill>
                  <a:srgbClr val="000000"/>
                </a:solidFill>
              </a:rPr>
              <a:t>Over 10,000 units shipped &amp; Sales</a:t>
            </a:r>
            <a:endParaRPr lang="en-AU" sz="2000" dirty="0"/>
          </a:p>
          <a:p>
            <a:pPr marL="342900" indent="-342900" eaLnBrk="1" hangingPunct="1">
              <a:buFont typeface="Arial" panose="020B0604020202020204" pitchFamily="34" charset="0"/>
              <a:buChar char="•"/>
            </a:pPr>
            <a:endParaRPr lang="en-AU" sz="2000" dirty="0" smtClean="0"/>
          </a:p>
          <a:p>
            <a:pPr marL="342900" indent="-342900" eaLnBrk="1" hangingPunct="1">
              <a:buFont typeface="Arial" panose="020B0604020202020204" pitchFamily="34" charset="0"/>
              <a:buChar char="•"/>
            </a:pPr>
            <a:r>
              <a:rPr lang="en-AU" sz="2000" dirty="0" smtClean="0"/>
              <a:t>How do you think they protected their IP?</a:t>
            </a:r>
            <a:endParaRPr lang="en-US" sz="2000" dirty="0" smtClean="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5C30B61-7B09-4F18-90FA-0245BB64E228}" type="slidenum">
              <a:rPr lang="en-AU" smtClean="0"/>
              <a:pPr eaLnBrk="1" hangingPunct="1"/>
              <a:t>12</a:t>
            </a:fld>
            <a:endParaRPr lang="en-AU" smtClean="0"/>
          </a:p>
        </p:txBody>
      </p:sp>
    </p:spTree>
    <p:extLst>
      <p:ext uri="{BB962C8B-B14F-4D97-AF65-F5344CB8AC3E}">
        <p14:creationId xmlns:p14="http://schemas.microsoft.com/office/powerpoint/2010/main" val="724594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2138" y="1204913"/>
            <a:ext cx="5961062" cy="33543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1800" dirty="0" smtClean="0"/>
              <a:t>Protects active voice amplification using microphones to pick up voice and software to select out and amplify</a:t>
            </a:r>
          </a:p>
          <a:p>
            <a:pPr marL="171450" indent="-171450">
              <a:buFont typeface="Arial" panose="020B0604020202020204" pitchFamily="34" charset="0"/>
              <a:buChar char="•"/>
            </a:pPr>
            <a:r>
              <a:rPr lang="en-AU" sz="1800" dirty="0" smtClean="0"/>
              <a:t>Combines with passive noise suppression</a:t>
            </a:r>
          </a:p>
        </p:txBody>
      </p:sp>
      <p:sp>
        <p:nvSpPr>
          <p:cNvPr id="4" name="Slide Number Placeholder 3"/>
          <p:cNvSpPr>
            <a:spLocks noGrp="1"/>
          </p:cNvSpPr>
          <p:nvPr>
            <p:ph type="sldNum" sz="quarter" idx="10"/>
          </p:nvPr>
        </p:nvSpPr>
        <p:spPr/>
        <p:txBody>
          <a:bodyPr/>
          <a:lstStyle/>
          <a:p>
            <a:fld id="{8D05BEB1-C45C-4ED1-9877-6D5B7307C50D}" type="slidenum">
              <a:rPr lang="en-AU" smtClean="0"/>
              <a:t>13</a:t>
            </a:fld>
            <a:endParaRPr lang="en-AU"/>
          </a:p>
        </p:txBody>
      </p:sp>
    </p:spTree>
    <p:extLst>
      <p:ext uri="{BB962C8B-B14F-4D97-AF65-F5344CB8AC3E}">
        <p14:creationId xmlns:p14="http://schemas.microsoft.com/office/powerpoint/2010/main" val="2142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Look and feel protected </a:t>
            </a:r>
            <a:endParaRPr lang="en-US" dirty="0"/>
          </a:p>
        </p:txBody>
      </p:sp>
      <p:sp>
        <p:nvSpPr>
          <p:cNvPr id="4" name="Slide Number Placeholder 3"/>
          <p:cNvSpPr>
            <a:spLocks noGrp="1"/>
          </p:cNvSpPr>
          <p:nvPr>
            <p:ph type="sldNum" sz="quarter" idx="10"/>
          </p:nvPr>
        </p:nvSpPr>
        <p:spPr/>
        <p:txBody>
          <a:bodyPr/>
          <a:lstStyle/>
          <a:p>
            <a:fld id="{8D05BEB1-C45C-4ED1-9877-6D5B7307C50D}" type="slidenum">
              <a:rPr lang="en-AU" smtClean="0"/>
              <a:t>14</a:t>
            </a:fld>
            <a:endParaRPr lang="en-AU"/>
          </a:p>
        </p:txBody>
      </p:sp>
    </p:spTree>
    <p:extLst>
      <p:ext uri="{BB962C8B-B14F-4D97-AF65-F5344CB8AC3E}">
        <p14:creationId xmlns:p14="http://schemas.microsoft.com/office/powerpoint/2010/main" val="335199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0562" y="4597400"/>
            <a:ext cx="5444490" cy="5213865"/>
          </a:xfrm>
        </p:spPr>
        <p:txBody>
          <a:bodyPr/>
          <a:lstStyle/>
          <a:p>
            <a:pPr marL="171450" indent="-171450">
              <a:buFont typeface="Arial" panose="020B0604020202020204" pitchFamily="34" charset="0"/>
              <a:buChar char="•"/>
            </a:pPr>
            <a:r>
              <a:rPr lang="en-AU" sz="1600" dirty="0" smtClean="0"/>
              <a:t>Trademark in specific classes. This provides some definition and limitation on the use of the application. Allows protection of known words for specific application where the work or symbol or both might not have been used previously. Apple couldn’t be used to sell apples as considered descriptive  </a:t>
            </a:r>
          </a:p>
          <a:p>
            <a:pPr marL="171450" indent="-171450">
              <a:buFont typeface="Arial" panose="020B0604020202020204" pitchFamily="34" charset="0"/>
              <a:buChar char="•"/>
            </a:pPr>
            <a:r>
              <a:rPr lang="en-AU" sz="1600" dirty="0" smtClean="0"/>
              <a:t>SENS Trademark </a:t>
            </a:r>
            <a:r>
              <a:rPr lang="en-AU" sz="1600" dirty="0"/>
              <a:t>of technology for OEM </a:t>
            </a:r>
            <a:r>
              <a:rPr lang="en-AU" sz="1600" dirty="0" smtClean="0"/>
              <a:t>(Original </a:t>
            </a:r>
            <a:r>
              <a:rPr lang="en-AU" sz="1600" dirty="0"/>
              <a:t>equipment </a:t>
            </a:r>
            <a:r>
              <a:rPr lang="en-AU" sz="1600" dirty="0" smtClean="0"/>
              <a:t>manufacturer) </a:t>
            </a:r>
            <a:r>
              <a:rPr lang="en-AU" sz="1600" dirty="0"/>
              <a:t>branding approach</a:t>
            </a:r>
          </a:p>
          <a:p>
            <a:pPr marL="171450" indent="-171450">
              <a:buFont typeface="Arial" panose="020B0604020202020204" pitchFamily="34" charset="0"/>
              <a:buChar char="•"/>
            </a:pPr>
            <a:r>
              <a:rPr lang="en-AU" sz="1600" dirty="0" smtClean="0"/>
              <a:t>OEM </a:t>
            </a:r>
            <a:r>
              <a:rPr lang="en-AU" sz="1600" dirty="0"/>
              <a:t>approach was developed with Motorola and others with the hope that the technology could be more broadly sold. </a:t>
            </a:r>
            <a:endParaRPr lang="en-AU" sz="1600" dirty="0" smtClean="0"/>
          </a:p>
          <a:p>
            <a:pPr marL="171450" indent="-171450">
              <a:buFont typeface="Arial" panose="020B0604020202020204" pitchFamily="34" charset="0"/>
              <a:buChar char="•"/>
            </a:pPr>
            <a:r>
              <a:rPr lang="en-AU" sz="1600" dirty="0" smtClean="0"/>
              <a:t>A </a:t>
            </a:r>
            <a:r>
              <a:rPr lang="en-AU" sz="1600" dirty="0"/>
              <a:t>key issue for small companies is market reach and overheads of sales force. How do you get your product to </a:t>
            </a:r>
            <a:r>
              <a:rPr lang="en-AU" sz="1600" dirty="0" smtClean="0"/>
              <a:t>customers and build awareness</a:t>
            </a:r>
          </a:p>
          <a:p>
            <a:pPr marL="171450" indent="-171450">
              <a:buFont typeface="Arial" panose="020B0604020202020204" pitchFamily="34" charset="0"/>
              <a:buChar char="•"/>
            </a:pPr>
            <a:r>
              <a:rPr lang="en-AU" sz="1600" dirty="0" smtClean="0"/>
              <a:t>Large companies usually not cooperative with this approach as its considered dilutive.</a:t>
            </a:r>
          </a:p>
          <a:p>
            <a:pPr marL="171450" indent="-171450">
              <a:buFont typeface="Arial" panose="020B0604020202020204" pitchFamily="34" charset="0"/>
              <a:buChar char="•"/>
            </a:pPr>
            <a:r>
              <a:rPr lang="en-AU" sz="1600" dirty="0" smtClean="0"/>
              <a:t>Need to have power to negotiate this type of exposure</a:t>
            </a:r>
          </a:p>
          <a:p>
            <a:pPr marL="171450" indent="-171450">
              <a:buFont typeface="Arial" panose="020B0604020202020204" pitchFamily="34" charset="0"/>
              <a:buChar char="•"/>
            </a:pPr>
            <a:r>
              <a:rPr lang="en-AU" sz="1600" dirty="0"/>
              <a:t>One of the most well know examples Intel That have successfully marketed thought their intel inside branding. Many small companies have this </a:t>
            </a:r>
            <a:r>
              <a:rPr lang="en-AU" sz="1600" dirty="0" smtClean="0"/>
              <a:t>desire </a:t>
            </a:r>
            <a:r>
              <a:rPr lang="en-AU" sz="1600" dirty="0"/>
              <a:t>but few are able to gain agreement to </a:t>
            </a:r>
            <a:r>
              <a:rPr lang="en-AU" sz="1600" dirty="0" smtClean="0"/>
              <a:t>pollute </a:t>
            </a:r>
            <a:r>
              <a:rPr lang="en-AU" sz="1600" dirty="0"/>
              <a:t>main distributer branding</a:t>
            </a:r>
          </a:p>
          <a:p>
            <a:endParaRPr lang="en-AU"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D05BEB1-C45C-4ED1-9877-6D5B7307C50D}" type="slidenum">
              <a:rPr lang="en-AU" smtClean="0"/>
              <a:t>15</a:t>
            </a:fld>
            <a:endParaRPr lang="en-AU"/>
          </a:p>
        </p:txBody>
      </p:sp>
    </p:spTree>
    <p:extLst>
      <p:ext uri="{BB962C8B-B14F-4D97-AF65-F5344CB8AC3E}">
        <p14:creationId xmlns:p14="http://schemas.microsoft.com/office/powerpoint/2010/main" val="3656830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AU" sz="1800" dirty="0" err="1" smtClean="0"/>
              <a:t>Sensear</a:t>
            </a:r>
            <a:r>
              <a:rPr lang="en-AU" sz="1800" dirty="0" smtClean="0"/>
              <a:t> and Curtin has an agreement on future developments in the field</a:t>
            </a:r>
          </a:p>
          <a:p>
            <a:pPr marL="171450" indent="-171450">
              <a:buFont typeface="Arial" panose="020B0604020202020204" pitchFamily="34" charset="0"/>
              <a:buChar char="•"/>
            </a:pPr>
            <a:r>
              <a:rPr lang="en-AU" sz="1800" dirty="0" smtClean="0"/>
              <a:t>Agreements with competitors, staff and suppliers can provide protection by limiting activities or providing favoured access. Sometimes difficult to enforce. Particularly in the case of restricting </a:t>
            </a:r>
            <a:r>
              <a:rPr lang="en-AU" sz="1800" dirty="0"/>
              <a:t>employee </a:t>
            </a:r>
            <a:r>
              <a:rPr lang="en-AU" sz="1800" dirty="0" smtClean="0"/>
              <a:t>behaviour</a:t>
            </a:r>
          </a:p>
          <a:p>
            <a:pPr marL="171450" indent="-171450">
              <a:buFont typeface="Arial" panose="020B0604020202020204" pitchFamily="34" charset="0"/>
              <a:buChar char="•"/>
            </a:pPr>
            <a:r>
              <a:rPr lang="en-AU" sz="1800" dirty="0" smtClean="0"/>
              <a:t>Where </a:t>
            </a:r>
            <a:r>
              <a:rPr lang="en-AU" sz="1800" dirty="0"/>
              <a:t>and who you </a:t>
            </a:r>
            <a:r>
              <a:rPr lang="en-AU" sz="1800" dirty="0" smtClean="0"/>
              <a:t>manufacture </a:t>
            </a:r>
            <a:r>
              <a:rPr lang="en-AU" sz="1800" dirty="0"/>
              <a:t>with can support IP protection</a:t>
            </a:r>
            <a:r>
              <a:rPr lang="en-AU" sz="1800" dirty="0" smtClean="0"/>
              <a:t>. Manufactured in China but software loaded in Perth despite the expense</a:t>
            </a:r>
            <a:endParaRPr lang="en-AU" sz="1800" dirty="0"/>
          </a:p>
          <a:p>
            <a:pPr marL="171450" indent="-171450" eaLnBrk="1" hangingPunct="1">
              <a:buFont typeface="Arial" panose="020B0604020202020204" pitchFamily="34" charset="0"/>
              <a:buChar char="•"/>
            </a:pPr>
            <a:endParaRPr lang="en-AU" sz="1800" dirty="0" smtClean="0"/>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34111DB-81B7-4A34-93AD-A82A65BE8D54}" type="slidenum">
              <a:rPr lang="en-AU" smtClean="0"/>
              <a:pPr eaLnBrk="1" hangingPunct="1"/>
              <a:t>16</a:t>
            </a:fld>
            <a:endParaRPr lang="en-AU" smtClean="0"/>
          </a:p>
        </p:txBody>
      </p:sp>
    </p:spTree>
    <p:extLst>
      <p:ext uri="{BB962C8B-B14F-4D97-AF65-F5344CB8AC3E}">
        <p14:creationId xmlns:p14="http://schemas.microsoft.com/office/powerpoint/2010/main" val="537545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2000" dirty="0" smtClean="0"/>
              <a:t>Another example of a company employing manufacturing strategy to reinforce IP protection is Apple. They carefully consider where to manufacture and with who</a:t>
            </a:r>
          </a:p>
          <a:p>
            <a:pPr marL="171450" indent="-171450">
              <a:buFont typeface="Arial" panose="020B0604020202020204" pitchFamily="34" charset="0"/>
              <a:buChar char="•"/>
            </a:pPr>
            <a:r>
              <a:rPr lang="en-AU" sz="2000" dirty="0" smtClean="0"/>
              <a:t>From at least two perspective. Who respects IP rights? </a:t>
            </a:r>
            <a:endParaRPr lang="en-AU" sz="2000" dirty="0"/>
          </a:p>
          <a:p>
            <a:endParaRPr lang="en-US" dirty="0"/>
          </a:p>
        </p:txBody>
      </p:sp>
      <p:sp>
        <p:nvSpPr>
          <p:cNvPr id="4" name="Slide Number Placeholder 3"/>
          <p:cNvSpPr>
            <a:spLocks noGrp="1"/>
          </p:cNvSpPr>
          <p:nvPr>
            <p:ph type="sldNum" sz="quarter" idx="10"/>
          </p:nvPr>
        </p:nvSpPr>
        <p:spPr/>
        <p:txBody>
          <a:bodyPr/>
          <a:lstStyle/>
          <a:p>
            <a:fld id="{8D05BEB1-C45C-4ED1-9877-6D5B7307C50D}" type="slidenum">
              <a:rPr lang="en-AU" smtClean="0"/>
              <a:t>17</a:t>
            </a:fld>
            <a:endParaRPr lang="en-AU"/>
          </a:p>
        </p:txBody>
      </p:sp>
    </p:spTree>
    <p:extLst>
      <p:ext uri="{BB962C8B-B14F-4D97-AF65-F5344CB8AC3E}">
        <p14:creationId xmlns:p14="http://schemas.microsoft.com/office/powerpoint/2010/main" val="46041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800" dirty="0" smtClean="0"/>
              <a:t>What suppliers know about your product. They need to know enough to enable high quality supply but do they need to know everything?</a:t>
            </a:r>
            <a:endParaRPr lang="en-US" sz="1800" dirty="0" smtClean="0"/>
          </a:p>
        </p:txBody>
      </p:sp>
      <p:sp>
        <p:nvSpPr>
          <p:cNvPr id="4" name="Slide Number Placeholder 3"/>
          <p:cNvSpPr>
            <a:spLocks noGrp="1"/>
          </p:cNvSpPr>
          <p:nvPr>
            <p:ph type="sldNum" sz="quarter" idx="10"/>
          </p:nvPr>
        </p:nvSpPr>
        <p:spPr/>
        <p:txBody>
          <a:bodyPr/>
          <a:lstStyle/>
          <a:p>
            <a:fld id="{61C9C570-5D1A-E743-9DFC-F21D4F04E538}"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916329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1800" dirty="0" smtClean="0"/>
              <a:t>Case of trade secrets already mentioned</a:t>
            </a:r>
          </a:p>
          <a:p>
            <a:pPr marL="171450" indent="-171450">
              <a:buFont typeface="Arial" panose="020B0604020202020204" pitchFamily="34" charset="0"/>
              <a:buChar char="•"/>
            </a:pPr>
            <a:r>
              <a:rPr lang="en-AU" sz="1800" dirty="0" smtClean="0"/>
              <a:t>Do we really think this is a secret?</a:t>
            </a:r>
            <a:endParaRPr lang="en-US" sz="1800" dirty="0"/>
          </a:p>
        </p:txBody>
      </p:sp>
      <p:sp>
        <p:nvSpPr>
          <p:cNvPr id="4" name="Slide Number Placeholder 3"/>
          <p:cNvSpPr>
            <a:spLocks noGrp="1"/>
          </p:cNvSpPr>
          <p:nvPr>
            <p:ph type="sldNum" sz="quarter" idx="10"/>
          </p:nvPr>
        </p:nvSpPr>
        <p:spPr/>
        <p:txBody>
          <a:bodyPr/>
          <a:lstStyle/>
          <a:p>
            <a:fld id="{8D05BEB1-C45C-4ED1-9877-6D5B7307C50D}" type="slidenum">
              <a:rPr lang="en-AU" smtClean="0"/>
              <a:t>19</a:t>
            </a:fld>
            <a:endParaRPr lang="en-AU"/>
          </a:p>
        </p:txBody>
      </p:sp>
    </p:spTree>
    <p:extLst>
      <p:ext uri="{BB962C8B-B14F-4D97-AF65-F5344CB8AC3E}">
        <p14:creationId xmlns:p14="http://schemas.microsoft.com/office/powerpoint/2010/main" val="87236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0562" y="4783307"/>
            <a:ext cx="5444490" cy="4447190"/>
          </a:xfrm>
        </p:spPr>
        <p:txBody>
          <a:bodyPr/>
          <a:lstStyle/>
          <a:p>
            <a:endParaRPr lang="en-AU" dirty="0"/>
          </a:p>
          <a:p>
            <a:pPr marL="171450" indent="-171450">
              <a:buFont typeface="Arial" panose="020B0604020202020204" pitchFamily="34" charset="0"/>
              <a:buChar char="•"/>
            </a:pPr>
            <a:r>
              <a:rPr lang="en-AU" sz="1800" dirty="0" smtClean="0"/>
              <a:t>The </a:t>
            </a:r>
            <a:r>
              <a:rPr lang="en-AU" sz="1800" dirty="0"/>
              <a:t>importance of various kinds of protection depends on the business </a:t>
            </a:r>
            <a:r>
              <a:rPr lang="en-AU" sz="1800" dirty="0" smtClean="0"/>
              <a:t>you’re in</a:t>
            </a:r>
            <a:r>
              <a:rPr lang="en-AU" sz="1800" dirty="0"/>
              <a:t>. Pharmaceuticals business for example is highly dependent on strong IP protection to balance the risk of investment in clinical trials. Other markets rely more heavily on copyright, designs and or trademarks . </a:t>
            </a:r>
            <a:endParaRPr lang="en-AU" sz="1800" dirty="0" smtClean="0"/>
          </a:p>
          <a:p>
            <a:pPr marL="171450" indent="-171450">
              <a:buFont typeface="Arial" panose="020B0604020202020204" pitchFamily="34" charset="0"/>
              <a:buChar char="•"/>
            </a:pPr>
            <a:r>
              <a:rPr lang="en-AU" sz="1800" dirty="0" smtClean="0"/>
              <a:t>Who thinks they may have something patentable or have filed a patent? Copyright? Design, valuable trademark don’t know? </a:t>
            </a:r>
          </a:p>
          <a:p>
            <a:pPr marL="171450" indent="-171450">
              <a:buFont typeface="Arial" panose="020B0604020202020204" pitchFamily="34" charset="0"/>
              <a:buChar char="•"/>
            </a:pPr>
            <a:r>
              <a:rPr lang="en-AU" sz="1800" dirty="0" smtClean="0"/>
              <a:t>The </a:t>
            </a:r>
            <a:r>
              <a:rPr lang="en-AU" sz="1800" dirty="0"/>
              <a:t>important point I would like to make is that no one IP protection system should be used in isolation. The strongest approach is to combine all relevant formal protection mechanisms and support </a:t>
            </a:r>
            <a:r>
              <a:rPr lang="en-AU" sz="1800" dirty="0" smtClean="0"/>
              <a:t>protection </a:t>
            </a:r>
            <a:r>
              <a:rPr lang="en-AU" sz="1800" dirty="0"/>
              <a:t>and enforcement with the way you conduct your business. </a:t>
            </a:r>
          </a:p>
          <a:p>
            <a:endParaRPr lang="en-AU" dirty="0"/>
          </a:p>
          <a:p>
            <a:endParaRPr lang="en-US" dirty="0"/>
          </a:p>
        </p:txBody>
      </p:sp>
      <p:sp>
        <p:nvSpPr>
          <p:cNvPr id="4" name="Slide Number Placeholder 3"/>
          <p:cNvSpPr>
            <a:spLocks noGrp="1"/>
          </p:cNvSpPr>
          <p:nvPr>
            <p:ph type="sldNum" sz="quarter" idx="10"/>
          </p:nvPr>
        </p:nvSpPr>
        <p:spPr/>
        <p:txBody>
          <a:bodyPr/>
          <a:lstStyle/>
          <a:p>
            <a:fld id="{8D05BEB1-C45C-4ED1-9877-6D5B7307C50D}" type="slidenum">
              <a:rPr lang="en-AU" smtClean="0"/>
              <a:t>2</a:t>
            </a:fld>
            <a:endParaRPr lang="en-AU"/>
          </a:p>
        </p:txBody>
      </p:sp>
    </p:spTree>
    <p:extLst>
      <p:ext uri="{BB962C8B-B14F-4D97-AF65-F5344CB8AC3E}">
        <p14:creationId xmlns:p14="http://schemas.microsoft.com/office/powerpoint/2010/main" val="1798370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2000" dirty="0" smtClean="0"/>
              <a:t>Another way to protect is to limit supplier knowledge. Lock in suppliers with agreements on confidentiality. Use alternative suppliers. Even this doesn’t always work as in the case of conglomerates such as Goodman Fielder</a:t>
            </a:r>
          </a:p>
          <a:p>
            <a:pPr marL="171450" indent="-171450">
              <a:buFont typeface="Arial" panose="020B0604020202020204" pitchFamily="34" charset="0"/>
              <a:buChar char="•"/>
            </a:pPr>
            <a:r>
              <a:rPr lang="en-AU" sz="2000" dirty="0" smtClean="0"/>
              <a:t>Can you corner the market in at least one essential ingredient?</a:t>
            </a:r>
            <a:endParaRPr lang="en-US" sz="2000" dirty="0"/>
          </a:p>
        </p:txBody>
      </p:sp>
      <p:sp>
        <p:nvSpPr>
          <p:cNvPr id="4" name="Slide Number Placeholder 3"/>
          <p:cNvSpPr>
            <a:spLocks noGrp="1"/>
          </p:cNvSpPr>
          <p:nvPr>
            <p:ph type="sldNum" sz="quarter" idx="10"/>
          </p:nvPr>
        </p:nvSpPr>
        <p:spPr/>
        <p:txBody>
          <a:bodyPr/>
          <a:lstStyle/>
          <a:p>
            <a:fld id="{8D05BEB1-C45C-4ED1-9877-6D5B7307C50D}" type="slidenum">
              <a:rPr lang="en-AU" smtClean="0"/>
              <a:t>20</a:t>
            </a:fld>
            <a:endParaRPr lang="en-AU"/>
          </a:p>
        </p:txBody>
      </p:sp>
    </p:spTree>
    <p:extLst>
      <p:ext uri="{BB962C8B-B14F-4D97-AF65-F5344CB8AC3E}">
        <p14:creationId xmlns:p14="http://schemas.microsoft.com/office/powerpoint/2010/main" val="2701412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1800" dirty="0" smtClean="0"/>
              <a:t>Difficult to protect against employees leaving and using their stock in trade to develop new opportunities</a:t>
            </a:r>
            <a:endParaRPr lang="en-US" sz="1800" dirty="0"/>
          </a:p>
        </p:txBody>
      </p:sp>
      <p:sp>
        <p:nvSpPr>
          <p:cNvPr id="4" name="Slide Number Placeholder 3"/>
          <p:cNvSpPr>
            <a:spLocks noGrp="1"/>
          </p:cNvSpPr>
          <p:nvPr>
            <p:ph type="sldNum" sz="quarter" idx="10"/>
          </p:nvPr>
        </p:nvSpPr>
        <p:spPr/>
        <p:txBody>
          <a:bodyPr/>
          <a:lstStyle/>
          <a:p>
            <a:fld id="{8D05BEB1-C45C-4ED1-9877-6D5B7307C50D}" type="slidenum">
              <a:rPr lang="en-AU" smtClean="0"/>
              <a:t>21</a:t>
            </a:fld>
            <a:endParaRPr lang="en-AU"/>
          </a:p>
        </p:txBody>
      </p:sp>
    </p:spTree>
    <p:extLst>
      <p:ext uri="{BB962C8B-B14F-4D97-AF65-F5344CB8AC3E}">
        <p14:creationId xmlns:p14="http://schemas.microsoft.com/office/powerpoint/2010/main" val="877449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05BEB1-C45C-4ED1-9877-6D5B7307C50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629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05BEB1-C45C-4ED1-9877-6D5B7307C50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212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05BEB1-C45C-4ED1-9877-6D5B7307C50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279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05BEB1-C45C-4ED1-9877-6D5B7307C50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803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89820" y="4758458"/>
            <a:ext cx="5444490" cy="3913614"/>
          </a:xfrm>
        </p:spPr>
        <p:txBody>
          <a:bodyPr/>
          <a:lstStyle/>
          <a:p>
            <a:endParaRPr lang="en-AU" dirty="0"/>
          </a:p>
          <a:p>
            <a:pPr marL="171450" indent="-171450">
              <a:buFont typeface="Arial" panose="020B0604020202020204" pitchFamily="34" charset="0"/>
              <a:buChar char="•"/>
            </a:pPr>
            <a:r>
              <a:rPr lang="en-AU" sz="1800" dirty="0"/>
              <a:t>Business models can be IP in their own right and designed to </a:t>
            </a:r>
            <a:r>
              <a:rPr lang="en-AU" sz="1800" dirty="0" smtClean="0"/>
              <a:t>reinforce IP protection </a:t>
            </a:r>
            <a:endParaRPr lang="en-AU" sz="1800" dirty="0"/>
          </a:p>
          <a:p>
            <a:endParaRPr lang="en-AU" sz="1800" dirty="0"/>
          </a:p>
          <a:p>
            <a:pPr marL="171450" indent="-171450">
              <a:buFont typeface="Arial" panose="020B0604020202020204" pitchFamily="34" charset="0"/>
              <a:buChar char="•"/>
            </a:pPr>
            <a:r>
              <a:rPr lang="en-AU" sz="1800" dirty="0" smtClean="0"/>
              <a:t>Again, </a:t>
            </a:r>
            <a:r>
              <a:rPr lang="en-AU" sz="1800" dirty="0"/>
              <a:t>Important to keep in mind the business is about selling products and services. Not about filing IP protection</a:t>
            </a:r>
          </a:p>
          <a:p>
            <a:endParaRPr lang="en-AU" dirty="0"/>
          </a:p>
          <a:p>
            <a:endParaRPr lang="en-US" dirty="0"/>
          </a:p>
        </p:txBody>
      </p:sp>
      <p:sp>
        <p:nvSpPr>
          <p:cNvPr id="4" name="Slide Number Placeholder 3"/>
          <p:cNvSpPr>
            <a:spLocks noGrp="1"/>
          </p:cNvSpPr>
          <p:nvPr>
            <p:ph type="sldNum" sz="quarter" idx="10"/>
          </p:nvPr>
        </p:nvSpPr>
        <p:spPr/>
        <p:txBody>
          <a:bodyPr/>
          <a:lstStyle/>
          <a:p>
            <a:fld id="{8D05BEB1-C45C-4ED1-9877-6D5B7307C50D}" type="slidenum">
              <a:rPr lang="en-AU" smtClean="0"/>
              <a:t>3</a:t>
            </a:fld>
            <a:endParaRPr lang="en-AU"/>
          </a:p>
        </p:txBody>
      </p:sp>
    </p:spTree>
    <p:extLst>
      <p:ext uri="{BB962C8B-B14F-4D97-AF65-F5344CB8AC3E}">
        <p14:creationId xmlns:p14="http://schemas.microsoft.com/office/powerpoint/2010/main" val="146004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a:xfrm>
            <a:off x="680562" y="4783306"/>
            <a:ext cx="5444490" cy="5156032"/>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defRPr/>
            </a:pPr>
            <a:r>
              <a:rPr lang="en-AU" sz="1400" dirty="0" smtClean="0">
                <a:latin typeface="Arial" pitchFamily="34" charset="0"/>
                <a:ea typeface="ＭＳ Ｐゴシック" pitchFamily="34" charset="-128"/>
              </a:rPr>
              <a:t>This is particularly the case in filing patents and enforcement of IP. This is expensive! </a:t>
            </a:r>
          </a:p>
          <a:p>
            <a:pPr marL="171450" indent="-171450">
              <a:buFont typeface="Arial" panose="020B0604020202020204" pitchFamily="34" charset="0"/>
              <a:buChar char="•"/>
              <a:defRPr/>
            </a:pPr>
            <a:r>
              <a:rPr lang="en-AU" sz="1400" dirty="0" smtClean="0">
                <a:latin typeface="Arial" pitchFamily="34" charset="0"/>
                <a:ea typeface="ＭＳ Ｐゴシック" pitchFamily="34" charset="-128"/>
              </a:rPr>
              <a:t>The only reason to do it is for commercial advantage</a:t>
            </a:r>
          </a:p>
          <a:p>
            <a:pPr marL="171450" indent="-171450">
              <a:buFont typeface="Arial" panose="020B0604020202020204" pitchFamily="34" charset="0"/>
              <a:buChar char="•"/>
              <a:defRPr/>
            </a:pPr>
            <a:r>
              <a:rPr lang="en-AU" sz="1400" dirty="0" smtClean="0">
                <a:latin typeface="Arial" pitchFamily="34" charset="0"/>
                <a:ea typeface="ＭＳ Ｐゴシック" pitchFamily="34" charset="-128"/>
              </a:rPr>
              <a:t>It is important to consider the timing of protection relatively to your business model and product/service roll out. Once the PCT or first national application is filed the timing is set and the clock is ticking on disclosure and your potential monopoly cover of the market. One year at the end of the patent life might be worth a lot more than the early years</a:t>
            </a:r>
          </a:p>
          <a:p>
            <a:pPr marL="171450" indent="-171450">
              <a:buFont typeface="Arial" panose="020B0604020202020204" pitchFamily="34" charset="0"/>
              <a:buChar char="•"/>
              <a:defRPr/>
            </a:pPr>
            <a:r>
              <a:rPr lang="en-AU" sz="1400" dirty="0" smtClean="0">
                <a:latin typeface="Arial" pitchFamily="34" charset="0"/>
                <a:ea typeface="ＭＳ Ｐゴシック" pitchFamily="34" charset="-128"/>
              </a:rPr>
              <a:t>Ideally you want to extend the time you have products/ services in the market and protection in place. This can be difficult particular if there are long lead times for your product of service</a:t>
            </a:r>
          </a:p>
          <a:p>
            <a:pPr marL="171450" indent="-171450">
              <a:buFont typeface="Arial" panose="020B0604020202020204" pitchFamily="34" charset="0"/>
              <a:buChar char="•"/>
              <a:defRPr/>
            </a:pPr>
            <a:r>
              <a:rPr lang="en-AU" sz="1400" dirty="0" smtClean="0">
                <a:latin typeface="Arial" pitchFamily="34" charset="0"/>
                <a:ea typeface="ＭＳ Ｐゴシック" pitchFamily="34" charset="-128"/>
              </a:rPr>
              <a:t>Options include delaying patent filing or refiling strategies</a:t>
            </a:r>
          </a:p>
          <a:p>
            <a:pPr marL="171450" indent="-171450">
              <a:buFont typeface="Arial" panose="020B0604020202020204" pitchFamily="34" charset="0"/>
              <a:buChar char="•"/>
              <a:defRPr/>
            </a:pPr>
            <a:r>
              <a:rPr lang="en-AU" sz="1400" dirty="0" smtClean="0">
                <a:latin typeface="Arial" pitchFamily="34" charset="0"/>
                <a:ea typeface="ＭＳ Ｐゴシック" pitchFamily="34" charset="-128"/>
              </a:rPr>
              <a:t>As with any business decision you need to weigh up the risks</a:t>
            </a:r>
          </a:p>
          <a:p>
            <a:pPr marL="171450" indent="-171450">
              <a:buFont typeface="Arial" panose="020B0604020202020204" pitchFamily="34" charset="0"/>
              <a:buChar char="•"/>
              <a:defRPr/>
            </a:pPr>
            <a:r>
              <a:rPr lang="en-AU" sz="1400" dirty="0" smtClean="0">
                <a:latin typeface="Arial" pitchFamily="34" charset="0"/>
                <a:ea typeface="ＭＳ Ｐゴシック" pitchFamily="34" charset="-128"/>
              </a:rPr>
              <a:t>Enforcement is also expensive. Big business incorporates enforcement cost as part of the cost of doing business. More difficult for smaller operations so its important to think creatively about how you extract value from your IP. Can it be done in ways that support protection and minimise the potential for challenge? </a:t>
            </a:r>
          </a:p>
          <a:p>
            <a:pPr marL="171450" indent="-171450">
              <a:buFont typeface="Arial" panose="020B0604020202020204" pitchFamily="34" charset="0"/>
              <a:buChar char="•"/>
              <a:defRPr/>
            </a:pPr>
            <a:r>
              <a:rPr lang="en-AU" sz="1400" dirty="0" smtClean="0">
                <a:latin typeface="Arial" pitchFamily="34" charset="0"/>
                <a:ea typeface="ＭＳ Ｐゴシック" pitchFamily="34" charset="-128"/>
              </a:rPr>
              <a:t>If you have a successful product or service, people will copy it. How do you ensure a sustainable position in the market through your mode of operation</a:t>
            </a:r>
          </a:p>
          <a:p>
            <a:pPr marL="171450" indent="-171450">
              <a:buFontTx/>
              <a:buChar char="-"/>
              <a:defRPr/>
            </a:pPr>
            <a:endParaRPr lang="en-AU" dirty="0" smtClean="0">
              <a:latin typeface="Arial" pitchFamily="34" charset="0"/>
              <a:ea typeface="ＭＳ Ｐゴシック" pitchFamily="34" charset="-128"/>
            </a:endParaRPr>
          </a:p>
          <a:p>
            <a:pPr marL="171450" indent="-171450">
              <a:buFontTx/>
              <a:buChar char="-"/>
              <a:defRPr/>
            </a:pPr>
            <a:endParaRPr lang="en-AU" dirty="0" smtClean="0">
              <a:latin typeface="Arial" pitchFamily="34" charset="0"/>
              <a:ea typeface="ＭＳ Ｐゴシック" pitchFamily="34" charset="-128"/>
            </a:endParaRP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5566BA-D6DC-4FE5-9489-AAB6E1C10EA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27787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AU" dirty="0">
                <a:latin typeface="Arial" pitchFamily="34" charset="0"/>
                <a:ea typeface="ＭＳ Ｐゴシック" pitchFamily="34" charset="-128"/>
              </a:rPr>
              <a:t> </a:t>
            </a:r>
            <a:endParaRPr lang="en-AU" dirty="0" smtClean="0">
              <a:latin typeface="Arial" pitchFamily="34" charset="0"/>
              <a:ea typeface="ＭＳ Ｐゴシック" pitchFamily="34" charset="-128"/>
            </a:endParaRPr>
          </a:p>
          <a:p>
            <a:pPr marL="171450" indent="-171450">
              <a:buFontTx/>
              <a:buChar char="-"/>
              <a:defRPr/>
            </a:pPr>
            <a:endParaRPr lang="en-AU" dirty="0" smtClean="0">
              <a:latin typeface="Arial" pitchFamily="34" charset="0"/>
              <a:ea typeface="ＭＳ Ｐゴシック" pitchFamily="34" charset="-128"/>
            </a:endParaRP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5566BA-D6DC-4FE5-9489-AAB6E1C10EA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 name="Notes Placeholder 2"/>
          <p:cNvSpPr txBox="1">
            <a:spLocks/>
          </p:cNvSpPr>
          <p:nvPr/>
        </p:nvSpPr>
        <p:spPr>
          <a:xfrm>
            <a:off x="831797" y="4948962"/>
            <a:ext cx="5444490" cy="3913614"/>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marL="171450" indent="-171450">
              <a:buFont typeface="Arial" panose="020B0604020202020204" pitchFamily="34" charset="0"/>
              <a:buChar char="•"/>
              <a:defRPr/>
            </a:pPr>
            <a:r>
              <a:rPr lang="en-AU" sz="1800" dirty="0" smtClean="0">
                <a:latin typeface="Arial" pitchFamily="34" charset="0"/>
                <a:ea typeface="ＭＳ Ｐゴシック" pitchFamily="34" charset="-128"/>
              </a:rPr>
              <a:t>To begin with its useful to look at a couple of different examples of how individuals and companies have extracted value from significant intellectual property </a:t>
            </a:r>
          </a:p>
          <a:p>
            <a:pPr marL="171450" indent="-171450">
              <a:buFont typeface="Arial" panose="020B0604020202020204" pitchFamily="34" charset="0"/>
              <a:buChar char="•"/>
              <a:defRPr/>
            </a:pPr>
            <a:r>
              <a:rPr lang="en-AU" sz="1800" dirty="0" smtClean="0">
                <a:latin typeface="Arial" pitchFamily="34" charset="0"/>
                <a:ea typeface="ＭＳ Ｐゴシック" pitchFamily="34" charset="-128"/>
              </a:rPr>
              <a:t>This will give us some context on thinking broadly about how we apply IP </a:t>
            </a:r>
          </a:p>
          <a:p>
            <a:pPr marL="171450" indent="-171450">
              <a:buFont typeface="Arial" panose="020B0604020202020204" pitchFamily="34" charset="0"/>
              <a:buChar char="•"/>
              <a:defRPr/>
            </a:pPr>
            <a:r>
              <a:rPr lang="en-AU" sz="1800" dirty="0" smtClean="0">
                <a:latin typeface="Arial" pitchFamily="34" charset="0"/>
                <a:ea typeface="ＭＳ Ｐゴシック" pitchFamily="34" charset="-128"/>
              </a:rPr>
              <a:t>I’ll then move to some examples closer to home</a:t>
            </a:r>
          </a:p>
          <a:p>
            <a:pPr marL="171450" indent="-171450">
              <a:buFontTx/>
              <a:buChar char="-"/>
              <a:defRPr/>
            </a:pPr>
            <a:endParaRPr lang="en-AU" dirty="0" smtClean="0">
              <a:latin typeface="Arial" pitchFamily="34" charset="0"/>
              <a:ea typeface="ＭＳ Ｐゴシック" pitchFamily="34" charset="-128"/>
            </a:endParaRPr>
          </a:p>
          <a:p>
            <a:pPr marL="171450" indent="-171450">
              <a:buFontTx/>
              <a:buChar char="-"/>
              <a:defRPr/>
            </a:pPr>
            <a:endParaRPr lang="en-AU" dirty="0" smtClean="0">
              <a:latin typeface="Arial" pitchFamily="34" charset="0"/>
              <a:ea typeface="ＭＳ Ｐゴシック" pitchFamily="34" charset="-128"/>
            </a:endParaRPr>
          </a:p>
        </p:txBody>
      </p:sp>
    </p:spTree>
    <p:extLst>
      <p:ext uri="{BB962C8B-B14F-4D97-AF65-F5344CB8AC3E}">
        <p14:creationId xmlns:p14="http://schemas.microsoft.com/office/powerpoint/2010/main" val="3947149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0562" y="4596943"/>
            <a:ext cx="5444490" cy="5177251"/>
          </a:xfrm>
        </p:spPr>
        <p:txBody>
          <a:bodyPr/>
          <a:lstStyle/>
          <a:p>
            <a:pPr marL="171450" indent="-171450">
              <a:buFont typeface="Arial" panose="020B0604020202020204" pitchFamily="34" charset="0"/>
              <a:buChar char="•"/>
            </a:pPr>
            <a:r>
              <a:rPr lang="en-AU" dirty="0" smtClean="0"/>
              <a:t>Lets begin with one of the most influential technological advances of our time. The internet and the world wide web</a:t>
            </a:r>
          </a:p>
          <a:p>
            <a:pPr marL="171450" indent="-171450">
              <a:buFont typeface="Arial" panose="020B0604020202020204" pitchFamily="34" charset="0"/>
              <a:buChar char="•"/>
            </a:pPr>
            <a:r>
              <a:rPr lang="en-AU" dirty="0" smtClean="0"/>
              <a:t>Many of you will know that the internet was first developed by the US </a:t>
            </a:r>
            <a:r>
              <a:rPr lang="en-AU" dirty="0" err="1" smtClean="0"/>
              <a:t>Dept</a:t>
            </a:r>
            <a:r>
              <a:rPr lang="en-AU" dirty="0" smtClean="0"/>
              <a:t> of </a:t>
            </a:r>
            <a:r>
              <a:rPr lang="en-AU" dirty="0"/>
              <a:t>Defence </a:t>
            </a:r>
            <a:r>
              <a:rPr lang="en-AU" dirty="0" err="1" smtClean="0"/>
              <a:t>Defence</a:t>
            </a:r>
            <a:r>
              <a:rPr lang="en-AU" dirty="0" smtClean="0"/>
              <a:t> though the </a:t>
            </a:r>
            <a:r>
              <a:rPr lang="en-AU" dirty="0"/>
              <a:t>Advanced Research Projects </a:t>
            </a:r>
            <a:r>
              <a:rPr lang="en-AU" dirty="0" smtClean="0"/>
              <a:t>Agency DARPA as a means of information sharing </a:t>
            </a:r>
          </a:p>
          <a:p>
            <a:pPr marL="171450" indent="-171450">
              <a:buFont typeface="Arial" panose="020B0604020202020204" pitchFamily="34" charset="0"/>
              <a:buChar char="•"/>
            </a:pPr>
            <a:r>
              <a:rPr lang="en-AU" dirty="0" smtClean="0"/>
              <a:t>The internet originally operated in a closed system</a:t>
            </a:r>
          </a:p>
          <a:p>
            <a:pPr marL="171450" indent="-171450">
              <a:buFont typeface="Arial" panose="020B0604020202020204" pitchFamily="34" charset="0"/>
              <a:buChar char="•"/>
            </a:pPr>
            <a:r>
              <a:rPr lang="en-AU" dirty="0" smtClean="0"/>
              <a:t>Advances by Tim Berners Lee at CERN combined </a:t>
            </a:r>
            <a:r>
              <a:rPr lang="en-AU" dirty="0"/>
              <a:t>the internet </a:t>
            </a:r>
            <a:r>
              <a:rPr lang="en-AU" dirty="0" smtClean="0"/>
              <a:t>with </a:t>
            </a:r>
            <a:r>
              <a:rPr lang="en-AU" dirty="0"/>
              <a:t>hypertext </a:t>
            </a:r>
            <a:r>
              <a:rPr lang="en-AU" dirty="0" smtClean="0"/>
              <a:t>. Words </a:t>
            </a:r>
            <a:r>
              <a:rPr lang="en-AU" dirty="0"/>
              <a:t>or phrases with special code that when clicked, </a:t>
            </a:r>
            <a:r>
              <a:rPr lang="en-AU" dirty="0" smtClean="0"/>
              <a:t>sent </a:t>
            </a:r>
            <a:r>
              <a:rPr lang="en-AU" dirty="0"/>
              <a:t>a user to another related piece of content </a:t>
            </a:r>
            <a:endParaRPr lang="en-AU" dirty="0" smtClean="0"/>
          </a:p>
          <a:p>
            <a:pPr marL="171450" indent="-171450">
              <a:buFont typeface="Arial" panose="020B0604020202020204" pitchFamily="34" charset="0"/>
              <a:buChar char="•"/>
            </a:pPr>
            <a:r>
              <a:rPr lang="en-AU" dirty="0" smtClean="0"/>
              <a:t>In the early days there were a number of methods </a:t>
            </a:r>
            <a:r>
              <a:rPr lang="en-AU" dirty="0"/>
              <a:t>of </a:t>
            </a:r>
            <a:r>
              <a:rPr lang="en-AU" dirty="0" smtClean="0"/>
              <a:t>enabling distribution </a:t>
            </a:r>
            <a:r>
              <a:rPr lang="en-AU" dirty="0"/>
              <a:t>searching and retrieving documents </a:t>
            </a:r>
            <a:r>
              <a:rPr lang="en-AU" dirty="0" smtClean="0"/>
              <a:t>.</a:t>
            </a:r>
          </a:p>
          <a:p>
            <a:pPr marL="171450" indent="-171450">
              <a:buFont typeface="Arial" panose="020B0604020202020204" pitchFamily="34" charset="0"/>
              <a:buChar char="•"/>
            </a:pPr>
            <a:r>
              <a:rPr lang="en-AU" dirty="0" smtClean="0"/>
              <a:t>For example. The University of Minnesota also had developed a system </a:t>
            </a:r>
            <a:r>
              <a:rPr lang="en-AU" dirty="0"/>
              <a:t>that was an alternative method for distributing searching and retrieving documents on the </a:t>
            </a:r>
            <a:r>
              <a:rPr lang="en-AU" dirty="0" smtClean="0"/>
              <a:t>internet. They charged licence fees for use of their Gopher protocol.  Charging for this access created backlash from founding users of the internet who thought such protocols should be open access</a:t>
            </a:r>
          </a:p>
          <a:p>
            <a:pPr marL="171450" indent="-171450">
              <a:buFont typeface="Arial" panose="020B0604020202020204" pitchFamily="34" charset="0"/>
              <a:buChar char="•"/>
            </a:pPr>
            <a:r>
              <a:rPr lang="en-AU" dirty="0" smtClean="0"/>
              <a:t>Public perception can make or break product adoption and make certain business models difficult</a:t>
            </a:r>
          </a:p>
          <a:p>
            <a:pPr marL="171450" indent="-171450">
              <a:buFont typeface="Arial" panose="020B0604020202020204" pitchFamily="34" charset="0"/>
              <a:buChar char="•"/>
            </a:pPr>
            <a:r>
              <a:rPr lang="en-AU" dirty="0" smtClean="0"/>
              <a:t>CERN/ Berners Lee Hypertext Transfer Protocol and Hypertext </a:t>
            </a:r>
            <a:r>
              <a:rPr lang="en-AU" dirty="0" err="1" smtClean="0"/>
              <a:t>markup</a:t>
            </a:r>
            <a:r>
              <a:rPr lang="en-AU" dirty="0" smtClean="0"/>
              <a:t> language became the standard. Administration </a:t>
            </a:r>
            <a:r>
              <a:rPr lang="en-AU" dirty="0"/>
              <a:t>at CERN had initially hoped for a </a:t>
            </a:r>
            <a:r>
              <a:rPr lang="en-AU" dirty="0" smtClean="0"/>
              <a:t>patent and licence fees, </a:t>
            </a:r>
            <a:r>
              <a:rPr lang="en-AU" dirty="0"/>
              <a:t>Berners-Lee believed instead that the World Wide Web should remain free and open, in order to spread and </a:t>
            </a:r>
            <a:r>
              <a:rPr lang="en-AU" dirty="0" smtClean="0"/>
              <a:t>evolve.</a:t>
            </a:r>
          </a:p>
          <a:p>
            <a:pPr marL="171450" indent="-171450">
              <a:buFont typeface="Arial" panose="020B0604020202020204" pitchFamily="34" charset="0"/>
              <a:buChar char="•"/>
            </a:pPr>
            <a:r>
              <a:rPr lang="en-AU" dirty="0" smtClean="0"/>
              <a:t>Who knows how the web might have evolved if CERN or Berners Lee had taken a stronger stance on IP. Or perhaps had thought more broadly about how to generate value from the IP they had developed. For example in establishing a position in registering domain names .</a:t>
            </a:r>
            <a:endParaRPr lang="en-AU" dirty="0"/>
          </a:p>
          <a:p>
            <a:endParaRPr lang="en-US" dirty="0"/>
          </a:p>
        </p:txBody>
      </p:sp>
      <p:sp>
        <p:nvSpPr>
          <p:cNvPr id="4" name="Slide Number Placeholder 3"/>
          <p:cNvSpPr>
            <a:spLocks noGrp="1"/>
          </p:cNvSpPr>
          <p:nvPr>
            <p:ph type="sldNum" sz="quarter" idx="10"/>
          </p:nvPr>
        </p:nvSpPr>
        <p:spPr/>
        <p:txBody>
          <a:bodyPr/>
          <a:lstStyle/>
          <a:p>
            <a:fld id="{8D05BEB1-C45C-4ED1-9877-6D5B7307C50D}" type="slidenum">
              <a:rPr lang="en-AU" smtClean="0"/>
              <a:t>6</a:t>
            </a:fld>
            <a:endParaRPr lang="en-AU"/>
          </a:p>
        </p:txBody>
      </p:sp>
    </p:spTree>
    <p:extLst>
      <p:ext uri="{BB962C8B-B14F-4D97-AF65-F5344CB8AC3E}">
        <p14:creationId xmlns:p14="http://schemas.microsoft.com/office/powerpoint/2010/main" val="275372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0562" y="4783306"/>
            <a:ext cx="5444490" cy="4854963"/>
          </a:xfrm>
        </p:spPr>
        <p:txBody>
          <a:bodyPr/>
          <a:lstStyle/>
          <a:p>
            <a:pPr marL="171450" indent="-171450">
              <a:buFont typeface="Arial" panose="020B0604020202020204" pitchFamily="34" charset="0"/>
              <a:buChar char="•"/>
            </a:pPr>
            <a:r>
              <a:rPr lang="en-AU" dirty="0" smtClean="0"/>
              <a:t>One argument about the early www protocols is that the IP needed to be freely available to ensure broad adoption and the value of the internet to be fully realised. If use was restricted and only a select few had access then the value proposition was significantly reduced.</a:t>
            </a:r>
          </a:p>
          <a:p>
            <a:pPr marL="171450" indent="-171450">
              <a:buFont typeface="Arial" panose="020B0604020202020204" pitchFamily="34" charset="0"/>
              <a:buChar char="•"/>
            </a:pPr>
            <a:r>
              <a:rPr lang="en-AU" dirty="0" smtClean="0"/>
              <a:t>Can </a:t>
            </a:r>
            <a:r>
              <a:rPr lang="en-AU" dirty="0"/>
              <a:t>you generate significant value without protecting IP. In some cases this is possible and in some cases it may be necessary to give away IP to create </a:t>
            </a:r>
            <a:r>
              <a:rPr lang="en-AU" dirty="0" smtClean="0"/>
              <a:t>value. Does anyone know who Satoshi </a:t>
            </a:r>
            <a:r>
              <a:rPr lang="en-AU" dirty="0" err="1" smtClean="0"/>
              <a:t>Nakamoto</a:t>
            </a:r>
            <a:r>
              <a:rPr lang="en-AU" dirty="0" smtClean="0"/>
              <a:t> is? </a:t>
            </a:r>
          </a:p>
          <a:p>
            <a:pPr marL="171450" indent="-171450">
              <a:buFont typeface="Arial" panose="020B0604020202020204" pitchFamily="34" charset="0"/>
              <a:buChar char="•"/>
            </a:pPr>
            <a:r>
              <a:rPr lang="en-AU" dirty="0" smtClean="0"/>
              <a:t>Satoshi </a:t>
            </a:r>
            <a:r>
              <a:rPr lang="en-AU" dirty="0" err="1"/>
              <a:t>Nakamoto</a:t>
            </a:r>
            <a:r>
              <a:rPr lang="en-AU" dirty="0"/>
              <a:t> is the name used by the unknown person or people who developed bitcoin, authored the bitcoin white paper, created and deployed bitcoin's original reference </a:t>
            </a:r>
            <a:r>
              <a:rPr lang="en-AU" dirty="0" smtClean="0"/>
              <a:t>implementation</a:t>
            </a:r>
          </a:p>
          <a:p>
            <a:pPr marL="171450" indent="-171450">
              <a:buFont typeface="Arial" panose="020B0604020202020204" pitchFamily="34" charset="0"/>
              <a:buChar char="•"/>
            </a:pPr>
            <a:r>
              <a:rPr lang="en-AU" dirty="0" smtClean="0"/>
              <a:t>This innovative protocol was released free to anyone who wanted to use the system. No licence or royalty paid. </a:t>
            </a:r>
          </a:p>
          <a:p>
            <a:pPr marL="171450" indent="-171450">
              <a:buFont typeface="Arial" panose="020B0604020202020204" pitchFamily="34" charset="0"/>
              <a:buChar char="•"/>
            </a:pPr>
            <a:r>
              <a:rPr lang="en-AU" dirty="0" smtClean="0"/>
              <a:t>In fact the method of verifying transactions that underpins </a:t>
            </a:r>
            <a:r>
              <a:rPr lang="en-AU" dirty="0" err="1" smtClean="0"/>
              <a:t>blockchain</a:t>
            </a:r>
            <a:r>
              <a:rPr lang="en-AU" dirty="0" smtClean="0"/>
              <a:t> and bitcoin relies on consensus verification and the more people participating in the verification the more robust the systems becomes. In this instance it was necessary to give away the software to encourage as broader uptake as possible.  Some argue that it was also important that the founder remain anonymous so there was no perceived “owner” or controller of bitcoin. Given the whole point is to have a decentralised ledger that is not owned or controlled by any one group</a:t>
            </a:r>
          </a:p>
          <a:p>
            <a:pPr marL="171450" indent="-171450">
              <a:buFont typeface="Arial" panose="020B0604020202020204" pitchFamily="34" charset="0"/>
              <a:buChar char="•"/>
            </a:pPr>
            <a:r>
              <a:rPr lang="en-AU" dirty="0" smtClean="0"/>
              <a:t>Despite giving away IP. Satoshi </a:t>
            </a:r>
            <a:r>
              <a:rPr lang="en-AU" dirty="0" err="1" smtClean="0"/>
              <a:t>Nakamoto</a:t>
            </a:r>
            <a:r>
              <a:rPr lang="en-AU" dirty="0" smtClean="0"/>
              <a:t> has still been able to generate significant value in the system and reportedly holds Bitcoin to the value of $6 billion. A value that arguably could not have been reached if the original IP was help more tightly</a:t>
            </a:r>
          </a:p>
          <a:p>
            <a:pPr marL="171450" indent="-171450">
              <a:buFont typeface="Arial" panose="020B0604020202020204" pitchFamily="34" charset="0"/>
              <a:buChar char="•"/>
            </a:pPr>
            <a:r>
              <a:rPr lang="en-AU" dirty="0" smtClean="0"/>
              <a:t>This is a good case to demonstrate that its important to understand what business you are in when thinking about protection IP and how you are generating value</a:t>
            </a:r>
            <a:endParaRPr lang="en-US" dirty="0" smtClean="0"/>
          </a:p>
          <a:p>
            <a:endParaRPr lang="en-AU" dirty="0" smtClean="0"/>
          </a:p>
          <a:p>
            <a:endParaRPr lang="en-AU" dirty="0"/>
          </a:p>
        </p:txBody>
      </p:sp>
      <p:sp>
        <p:nvSpPr>
          <p:cNvPr id="4" name="Slide Number Placeholder 3"/>
          <p:cNvSpPr>
            <a:spLocks noGrp="1"/>
          </p:cNvSpPr>
          <p:nvPr>
            <p:ph type="sldNum" sz="quarter" idx="10"/>
          </p:nvPr>
        </p:nvSpPr>
        <p:spPr/>
        <p:txBody>
          <a:bodyPr/>
          <a:lstStyle/>
          <a:p>
            <a:fld id="{8D05BEB1-C45C-4ED1-9877-6D5B7307C50D}" type="slidenum">
              <a:rPr lang="en-AU" smtClean="0"/>
              <a:t>7</a:t>
            </a:fld>
            <a:endParaRPr lang="en-AU"/>
          </a:p>
        </p:txBody>
      </p:sp>
    </p:spTree>
    <p:extLst>
      <p:ext uri="{BB962C8B-B14F-4D97-AF65-F5344CB8AC3E}">
        <p14:creationId xmlns:p14="http://schemas.microsoft.com/office/powerpoint/2010/main" val="694548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0562" y="4783306"/>
            <a:ext cx="5444490" cy="4916747"/>
          </a:xfrm>
        </p:spPr>
        <p:txBody>
          <a:bodyPr/>
          <a:lstStyle/>
          <a:p>
            <a:pPr marL="171450" indent="-171450">
              <a:buFont typeface="Arial" panose="020B0604020202020204" pitchFamily="34" charset="0"/>
              <a:buChar char="•"/>
            </a:pPr>
            <a:r>
              <a:rPr lang="en-AU" sz="1400" dirty="0" smtClean="0"/>
              <a:t>Google is another good case in point </a:t>
            </a:r>
          </a:p>
          <a:p>
            <a:pPr marL="171450" indent="-171450">
              <a:buFont typeface="Arial" panose="020B0604020202020204" pitchFamily="34" charset="0"/>
              <a:buChar char="•"/>
            </a:pPr>
            <a:r>
              <a:rPr lang="en-AU" sz="1400" dirty="0" smtClean="0"/>
              <a:t>The underlying search optimisation that forms the basis of Google was originally </a:t>
            </a:r>
            <a:r>
              <a:rPr lang="en-AU" sz="1400" dirty="0"/>
              <a:t>marketed by Stanford commercialisation </a:t>
            </a:r>
            <a:r>
              <a:rPr lang="en-AU" sz="1400" dirty="0" smtClean="0"/>
              <a:t>office to investors and others. In the early days interest was low as the technology lacked a clear path to revenue. Search results could be optimised and a more useful outcome was provided to users but were they prepared to pay for it when other search methods were available for free. It wasn’t until the advertising </a:t>
            </a:r>
            <a:r>
              <a:rPr lang="en-AU" sz="1400" dirty="0"/>
              <a:t>model or </a:t>
            </a:r>
            <a:r>
              <a:rPr lang="en-AU" sz="1400" dirty="0" smtClean="0"/>
              <a:t>pay per clicks/links was combined with the search optimisation that a sustainable business model was generated. This established that Google was in the advertising business with a position underpinned by some clever search optimisation techniques that attracted users. </a:t>
            </a:r>
          </a:p>
          <a:p>
            <a:pPr marL="171450" indent="-171450">
              <a:buFont typeface="Arial" panose="020B0604020202020204" pitchFamily="34" charset="0"/>
              <a:buChar char="•"/>
            </a:pPr>
            <a:r>
              <a:rPr lang="en-AU" sz="1400" dirty="0" smtClean="0"/>
              <a:t>There are now </a:t>
            </a:r>
            <a:r>
              <a:rPr lang="en-AU" sz="1400" dirty="0"/>
              <a:t>plenty of current software examples of how people give away access and rights to attract users that can be monetised in different ways</a:t>
            </a:r>
            <a:r>
              <a:rPr lang="en-AU" sz="1400" dirty="0" smtClean="0"/>
              <a:t>.</a:t>
            </a:r>
          </a:p>
          <a:p>
            <a:pPr marL="171450" indent="-171450">
              <a:buFont typeface="Arial" panose="020B0604020202020204" pitchFamily="34" charset="0"/>
              <a:buChar char="•"/>
            </a:pPr>
            <a:r>
              <a:rPr lang="en-AU" sz="1400" dirty="0" smtClean="0"/>
              <a:t>One </a:t>
            </a:r>
            <a:r>
              <a:rPr lang="en-AU" sz="1400" dirty="0"/>
              <a:t>was covered by Albert and Mark. Apple giving up owning a closed app store vs making their platform freely available to </a:t>
            </a:r>
            <a:r>
              <a:rPr lang="en-AU" sz="1400" dirty="0" smtClean="0"/>
              <a:t>developers. </a:t>
            </a:r>
            <a:r>
              <a:rPr lang="en-AU" sz="1400" dirty="0"/>
              <a:t>They made their platform more compelling and functional and leverage development skills of a much wider cohort by doing this. Making the overall offering more valuable and locking in </a:t>
            </a:r>
            <a:r>
              <a:rPr lang="en-AU" sz="1400" dirty="0" smtClean="0"/>
              <a:t>users.</a:t>
            </a:r>
          </a:p>
          <a:p>
            <a:pPr marL="171450" indent="-171450">
              <a:buFont typeface="Arial" panose="020B0604020202020204" pitchFamily="34" charset="0"/>
              <a:buChar char="•"/>
            </a:pPr>
            <a:r>
              <a:rPr lang="en-AU" sz="1400" dirty="0" smtClean="0"/>
              <a:t>Again, This </a:t>
            </a:r>
            <a:r>
              <a:rPr lang="en-AU" sz="1400" dirty="0"/>
              <a:t>is about understanding what business you are </a:t>
            </a:r>
            <a:r>
              <a:rPr lang="en-AU" sz="1400" dirty="0" smtClean="0"/>
              <a:t>in. This helps decide what you should give away and what you should protect</a:t>
            </a:r>
            <a:endParaRPr lang="en-AU" sz="1400" dirty="0"/>
          </a:p>
          <a:p>
            <a:endParaRPr lang="en-AU" dirty="0"/>
          </a:p>
          <a:p>
            <a:endParaRPr lang="en-US" dirty="0"/>
          </a:p>
        </p:txBody>
      </p:sp>
      <p:sp>
        <p:nvSpPr>
          <p:cNvPr id="4" name="Slide Number Placeholder 3"/>
          <p:cNvSpPr>
            <a:spLocks noGrp="1"/>
          </p:cNvSpPr>
          <p:nvPr>
            <p:ph type="sldNum" sz="quarter" idx="10"/>
          </p:nvPr>
        </p:nvSpPr>
        <p:spPr/>
        <p:txBody>
          <a:bodyPr/>
          <a:lstStyle/>
          <a:p>
            <a:fld id="{8D05BEB1-C45C-4ED1-9877-6D5B7307C50D}" type="slidenum">
              <a:rPr lang="en-AU" smtClean="0"/>
              <a:t>8</a:t>
            </a:fld>
            <a:endParaRPr lang="en-AU"/>
          </a:p>
        </p:txBody>
      </p:sp>
    </p:spTree>
    <p:extLst>
      <p:ext uri="{BB962C8B-B14F-4D97-AF65-F5344CB8AC3E}">
        <p14:creationId xmlns:p14="http://schemas.microsoft.com/office/powerpoint/2010/main" val="2204167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0562" y="4783306"/>
            <a:ext cx="5444490" cy="4657340"/>
          </a:xfrm>
        </p:spPr>
        <p:txBody>
          <a:bodyPr/>
          <a:lstStyle/>
          <a:p>
            <a:pPr marL="171450" indent="-171450">
              <a:buFont typeface="Arial" panose="020B0604020202020204" pitchFamily="34" charset="0"/>
              <a:buChar char="•"/>
            </a:pPr>
            <a:r>
              <a:rPr lang="en-AU" dirty="0" smtClean="0"/>
              <a:t>Turning to Biotech there are examples where </a:t>
            </a:r>
            <a:r>
              <a:rPr lang="en-AU" dirty="0"/>
              <a:t>making IP </a:t>
            </a:r>
            <a:r>
              <a:rPr lang="en-AU" dirty="0" smtClean="0"/>
              <a:t>broadly available </a:t>
            </a:r>
            <a:r>
              <a:rPr lang="en-AU" dirty="0"/>
              <a:t>is important </a:t>
            </a:r>
            <a:r>
              <a:rPr lang="en-AU" dirty="0" smtClean="0"/>
              <a:t>to scientific progress.  The patent process is sometimes criticised as inhibiting scientific progress by preventing work in particularly areas. This has somewhat been addressed in Australia by proving a research exemption to those wanting to research a topic that falls within the scope of an existing patent. This is allowed as long as the work is research and not commercial. The line can become blurry if commercial interest are involved. </a:t>
            </a:r>
          </a:p>
          <a:p>
            <a:pPr marL="171450" indent="-171450">
              <a:buFont typeface="Arial" panose="020B0604020202020204" pitchFamily="34" charset="0"/>
              <a:buChar char="•"/>
            </a:pPr>
            <a:r>
              <a:rPr lang="en-AU" dirty="0" smtClean="0"/>
              <a:t>The licensing activity of Stanford University on the Cohen Boyer patents is a good case study of a model adopted that allowed for broad use of a seminal technology while still enabling value extraction and minimising incentive for patents to be challenged</a:t>
            </a:r>
          </a:p>
          <a:p>
            <a:pPr marL="171450" indent="-171450">
              <a:buFont typeface="Arial" panose="020B0604020202020204" pitchFamily="34" charset="0"/>
              <a:buChar char="•"/>
            </a:pPr>
            <a:r>
              <a:rPr lang="en-AU" dirty="0" smtClean="0"/>
              <a:t>This set of patents covered the original invention of methods to clone genes</a:t>
            </a:r>
          </a:p>
          <a:p>
            <a:pPr marL="171450" indent="-171450">
              <a:buFont typeface="Arial" panose="020B0604020202020204" pitchFamily="34" charset="0"/>
              <a:buChar char="•"/>
            </a:pPr>
            <a:r>
              <a:rPr lang="en-AU" dirty="0" smtClean="0"/>
              <a:t>The IP was developed and the licensing office of Stanford only found out about the invention through a paper in Nature. In the US there is a grace period of 12 months in which patents can be validly filed after publication. Not best strategy for protection</a:t>
            </a:r>
          </a:p>
          <a:p>
            <a:pPr marL="171450" indent="-171450">
              <a:buFont typeface="Arial" panose="020B0604020202020204" pitchFamily="34" charset="0"/>
              <a:buChar char="•"/>
            </a:pPr>
            <a:r>
              <a:rPr lang="en-AU" dirty="0" smtClean="0"/>
              <a:t>However, the limited protection available drove a licensing strategy that encouraged early uptake by industry and minimised incentive for litigation.</a:t>
            </a:r>
          </a:p>
          <a:p>
            <a:pPr marL="171450" indent="-171450">
              <a:buFont typeface="Arial" panose="020B0604020202020204" pitchFamily="34" charset="0"/>
              <a:buChar char="•"/>
            </a:pPr>
            <a:r>
              <a:rPr lang="en-AU" dirty="0" smtClean="0"/>
              <a:t>Licences </a:t>
            </a:r>
            <a:r>
              <a:rPr lang="en-AU" dirty="0"/>
              <a:t>were offered for a low up front fee of US$10,000 and a royalty rate of 1-3%. There was also an initial incentive to sign up quickly of 5X licence fee rebate against royalties if a licence was signed up in the first 3 months of offer. The strategy was successful and 135 companies signed in the first 3 months of the offer. In total over 350 licences were signed generating in excess of US$200 million in licensing and royalty revenue</a:t>
            </a:r>
          </a:p>
          <a:p>
            <a:endParaRPr lang="en-US" dirty="0"/>
          </a:p>
        </p:txBody>
      </p:sp>
      <p:sp>
        <p:nvSpPr>
          <p:cNvPr id="4" name="Slide Number Placeholder 3"/>
          <p:cNvSpPr>
            <a:spLocks noGrp="1"/>
          </p:cNvSpPr>
          <p:nvPr>
            <p:ph type="sldNum" sz="quarter" idx="10"/>
          </p:nvPr>
        </p:nvSpPr>
        <p:spPr/>
        <p:txBody>
          <a:bodyPr/>
          <a:lstStyle/>
          <a:p>
            <a:fld id="{8D05BEB1-C45C-4ED1-9877-6D5B7307C50D}" type="slidenum">
              <a:rPr lang="en-AU" smtClean="0"/>
              <a:t>9</a:t>
            </a:fld>
            <a:endParaRPr lang="en-AU"/>
          </a:p>
        </p:txBody>
      </p:sp>
    </p:spTree>
    <p:extLst>
      <p:ext uri="{BB962C8B-B14F-4D97-AF65-F5344CB8AC3E}">
        <p14:creationId xmlns:p14="http://schemas.microsoft.com/office/powerpoint/2010/main" val="3606462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descr="A sign on the side of a building&#10;&#10;Description generated with high confidence"/>
          <p:cNvPicPr>
            <a:picLocks noChangeAspect="1"/>
          </p:cNvPicPr>
          <p:nvPr userDrawn="1"/>
        </p:nvPicPr>
        <p:blipFill rotWithShape="1">
          <a:blip r:embed="rId2">
            <a:extLst>
              <a:ext uri="{28A0092B-C50C-407E-A947-70E740481C1C}">
                <a14:useLocalDpi xmlns:a14="http://schemas.microsoft.com/office/drawing/2010/main" val="0"/>
              </a:ext>
            </a:extLst>
          </a:blip>
          <a:srcRect b="41152"/>
          <a:stretch/>
        </p:blipFill>
        <p:spPr>
          <a:xfrm>
            <a:off x="0" y="685693"/>
            <a:ext cx="12192000" cy="5381156"/>
          </a:xfrm>
          <a:prstGeom prst="rect">
            <a:avLst/>
          </a:prstGeom>
        </p:spPr>
      </p:pic>
      <p:sp>
        <p:nvSpPr>
          <p:cNvPr id="6" name="Slide Number Placeholder 5"/>
          <p:cNvSpPr>
            <a:spLocks noGrp="1"/>
          </p:cNvSpPr>
          <p:nvPr>
            <p:ph type="sldNum" sz="quarter" idx="12"/>
          </p:nvPr>
        </p:nvSpPr>
        <p:spPr>
          <a:xfrm>
            <a:off x="11534274" y="6492875"/>
            <a:ext cx="657726" cy="365125"/>
          </a:xfrm>
        </p:spPr>
        <p:txBody>
          <a:bodyPr/>
          <a:lstStyle/>
          <a:p>
            <a:fld id="{390A6F42-9BDA-4D46-BB22-C98FCB558DFF}" type="slidenum">
              <a:rPr lang="en-US" smtClean="0">
                <a:solidFill>
                  <a:prstClr val="white">
                    <a:lumMod val="50000"/>
                  </a:prstClr>
                </a:solidFill>
              </a:rPr>
              <a:pPr/>
              <a:t>‹#›</a:t>
            </a:fld>
            <a:endParaRPr lang="en-US" dirty="0">
              <a:solidFill>
                <a:prstClr val="white">
                  <a:lumMod val="50000"/>
                </a:prstClr>
              </a:solidFill>
            </a:endParaRPr>
          </a:p>
        </p:txBody>
      </p:sp>
      <p:pic>
        <p:nvPicPr>
          <p:cNvPr id="8" name="Picture 7"/>
          <p:cNvPicPr>
            <a:picLocks noChangeAspect="1"/>
          </p:cNvPicPr>
          <p:nvPr userDrawn="1"/>
        </p:nvPicPr>
        <p:blipFill>
          <a:blip r:embed="rId3"/>
          <a:stretch>
            <a:fillRect/>
          </a:stretch>
        </p:blipFill>
        <p:spPr>
          <a:xfrm>
            <a:off x="8658933" y="78696"/>
            <a:ext cx="3444579" cy="606996"/>
          </a:xfrm>
          <a:prstGeom prst="rect">
            <a:avLst/>
          </a:prstGeom>
        </p:spPr>
      </p:pic>
      <p:pic>
        <p:nvPicPr>
          <p:cNvPr id="1026" name="Picture 2" descr="Image result for twitter icon"/>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8544" y="6134671"/>
            <a:ext cx="504977" cy="5049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643521" y="6202493"/>
            <a:ext cx="1676934" cy="369332"/>
          </a:xfrm>
          <a:prstGeom prst="rect">
            <a:avLst/>
          </a:prstGeom>
        </p:spPr>
        <p:txBody>
          <a:bodyPr wrap="none">
            <a:spAutoFit/>
          </a:bodyPr>
          <a:lstStyle/>
          <a:p>
            <a:r>
              <a:rPr lang="en-US" dirty="0">
                <a:solidFill>
                  <a:srgbClr val="676767"/>
                </a:solidFill>
              </a:rPr>
              <a:t>#</a:t>
            </a:r>
            <a:r>
              <a:rPr lang="en-US" dirty="0" err="1">
                <a:solidFill>
                  <a:srgbClr val="676767"/>
                </a:solidFill>
              </a:rPr>
              <a:t>curtinnovation</a:t>
            </a:r>
            <a:endParaRPr lang="en-US" dirty="0">
              <a:solidFill>
                <a:srgbClr val="676767"/>
              </a:solidFill>
            </a:endParaRPr>
          </a:p>
        </p:txBody>
      </p:sp>
      <p:pic>
        <p:nvPicPr>
          <p:cNvPr id="7" name="Picture 6"/>
          <p:cNvPicPr>
            <a:picLocks noChangeAspect="1"/>
          </p:cNvPicPr>
          <p:nvPr userDrawn="1"/>
        </p:nvPicPr>
        <p:blipFill>
          <a:blip r:embed="rId5"/>
          <a:stretch>
            <a:fillRect/>
          </a:stretch>
        </p:blipFill>
        <p:spPr>
          <a:xfrm>
            <a:off x="2416780" y="6163254"/>
            <a:ext cx="447811" cy="447811"/>
          </a:xfrm>
          <a:prstGeom prst="rect">
            <a:avLst/>
          </a:prstGeom>
        </p:spPr>
      </p:pic>
      <p:sp>
        <p:nvSpPr>
          <p:cNvPr id="15" name="Rectangle 14"/>
          <p:cNvSpPr/>
          <p:nvPr userDrawn="1"/>
        </p:nvSpPr>
        <p:spPr>
          <a:xfrm>
            <a:off x="2846848" y="6202493"/>
            <a:ext cx="6054030" cy="369332"/>
          </a:xfrm>
          <a:prstGeom prst="rect">
            <a:avLst/>
          </a:prstGeom>
        </p:spPr>
        <p:txBody>
          <a:bodyPr wrap="none">
            <a:spAutoFit/>
          </a:bodyPr>
          <a:lstStyle/>
          <a:p>
            <a:r>
              <a:rPr lang="en-US" dirty="0">
                <a:solidFill>
                  <a:srgbClr val="676767"/>
                </a:solidFill>
              </a:rPr>
              <a:t>Follow Curtin Innovation and Entrepreneurship showcase page</a:t>
            </a:r>
          </a:p>
        </p:txBody>
      </p:sp>
      <p:sp>
        <p:nvSpPr>
          <p:cNvPr id="3" name="Subtitle 2"/>
          <p:cNvSpPr>
            <a:spLocks noGrp="1"/>
          </p:cNvSpPr>
          <p:nvPr>
            <p:ph type="subTitle" idx="1"/>
          </p:nvPr>
        </p:nvSpPr>
        <p:spPr>
          <a:xfrm>
            <a:off x="5753913" y="1890372"/>
            <a:ext cx="6438087" cy="369332"/>
          </a:xfrm>
          <a:solidFill>
            <a:schemeClr val="bg1">
              <a:alpha val="82000"/>
            </a:schemeClr>
          </a:solidFill>
        </p:spPr>
        <p:txBody>
          <a:bodyPr vert="horz" wrap="square" lIns="91440" tIns="45720" rIns="91440" bIns="45720" rtlCol="0" anchor="ctr">
            <a:spAutoFit/>
          </a:bodyPr>
          <a:lstStyle>
            <a:lvl1pPr>
              <a:defRPr lang="en-US" sz="2000" b="1" dirty="0">
                <a:latin typeface="+mj-lt"/>
                <a:ea typeface="+mj-ea"/>
                <a:cs typeface="+mj-cs"/>
              </a:defRPr>
            </a:lvl1pPr>
          </a:lstStyle>
          <a:p>
            <a:pPr lvl="0">
              <a:spcBef>
                <a:spcPct val="0"/>
              </a:spcBef>
              <a:buNone/>
            </a:pPr>
            <a:r>
              <a:rPr lang="en-US" dirty="0"/>
              <a:t>Click to edit Master subtitle style</a:t>
            </a:r>
          </a:p>
        </p:txBody>
      </p:sp>
      <p:sp>
        <p:nvSpPr>
          <p:cNvPr id="2" name="Title 1"/>
          <p:cNvSpPr>
            <a:spLocks noGrp="1"/>
          </p:cNvSpPr>
          <p:nvPr>
            <p:ph type="ctrTitle"/>
          </p:nvPr>
        </p:nvSpPr>
        <p:spPr>
          <a:xfrm>
            <a:off x="5665424" y="1058081"/>
            <a:ext cx="6526575" cy="590931"/>
          </a:xfrm>
          <a:solidFill>
            <a:schemeClr val="bg1">
              <a:alpha val="82000"/>
            </a:schemeClr>
          </a:solidFill>
        </p:spPr>
        <p:txBody>
          <a:bodyPr vert="horz" wrap="square" lIns="91440" tIns="45720" rIns="91440" bIns="45720" rtlCol="0" anchor="ctr">
            <a:spAutoFit/>
          </a:bodyPr>
          <a:lstStyle>
            <a:lvl1pPr>
              <a:defRPr lang="en-US" sz="3600" dirty="0">
                <a:solidFill>
                  <a:schemeClr val="tx1"/>
                </a:solidFill>
              </a:defRPr>
            </a:lvl1pPr>
          </a:lstStyle>
          <a:p>
            <a:pPr lvl="0"/>
            <a:r>
              <a:rPr lang="en-US" dirty="0"/>
              <a:t>Click to edit Master title style</a:t>
            </a:r>
          </a:p>
        </p:txBody>
      </p:sp>
      <p:pic>
        <p:nvPicPr>
          <p:cNvPr id="12" name="Picture 11"/>
          <p:cNvPicPr>
            <a:picLocks noChangeAspect="1"/>
          </p:cNvPicPr>
          <p:nvPr userDrawn="1"/>
        </p:nvPicPr>
        <p:blipFill rotWithShape="1">
          <a:blip r:embed="rId6"/>
          <a:srcRect l="8180" t="25294" r="8640" b="37032"/>
          <a:stretch/>
        </p:blipFill>
        <p:spPr>
          <a:xfrm>
            <a:off x="116400" y="96984"/>
            <a:ext cx="3483864" cy="484632"/>
          </a:xfrm>
          <a:prstGeom prst="rect">
            <a:avLst/>
          </a:prstGeom>
        </p:spPr>
      </p:pic>
    </p:spTree>
    <p:extLst>
      <p:ext uri="{BB962C8B-B14F-4D97-AF65-F5344CB8AC3E}">
        <p14:creationId xmlns:p14="http://schemas.microsoft.com/office/powerpoint/2010/main" val="395945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10851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descr="A sign on the side of a building&#10;&#10;Description generated with high confidence"/>
          <p:cNvPicPr>
            <a:picLocks noChangeAspect="1"/>
          </p:cNvPicPr>
          <p:nvPr userDrawn="1"/>
        </p:nvPicPr>
        <p:blipFill rotWithShape="1">
          <a:blip r:embed="rId2">
            <a:extLst>
              <a:ext uri="{28A0092B-C50C-407E-A947-70E740481C1C}">
                <a14:useLocalDpi xmlns:a14="http://schemas.microsoft.com/office/drawing/2010/main" val="0"/>
              </a:ext>
            </a:extLst>
          </a:blip>
          <a:srcRect b="41152"/>
          <a:stretch/>
        </p:blipFill>
        <p:spPr>
          <a:xfrm>
            <a:off x="0" y="685693"/>
            <a:ext cx="12192000" cy="5381156"/>
          </a:xfrm>
          <a:prstGeom prst="rect">
            <a:avLst/>
          </a:prstGeom>
        </p:spPr>
      </p:pic>
      <p:sp>
        <p:nvSpPr>
          <p:cNvPr id="6" name="Slide Number Placeholder 5"/>
          <p:cNvSpPr>
            <a:spLocks noGrp="1"/>
          </p:cNvSpPr>
          <p:nvPr>
            <p:ph type="sldNum" sz="quarter" idx="12"/>
          </p:nvPr>
        </p:nvSpPr>
        <p:spPr>
          <a:xfrm>
            <a:off x="11534274" y="6492875"/>
            <a:ext cx="657726" cy="365125"/>
          </a:xfrm>
        </p:spPr>
        <p:txBody>
          <a:bodyPr/>
          <a:lstStyle/>
          <a:p>
            <a:fld id="{390A6F42-9BDA-4D46-BB22-C98FCB558DFF}" type="slidenum">
              <a:rPr lang="en-US" smtClean="0">
                <a:solidFill>
                  <a:prstClr val="white">
                    <a:lumMod val="50000"/>
                  </a:prstClr>
                </a:solidFill>
              </a:rPr>
              <a:pPr/>
              <a:t>‹#›</a:t>
            </a:fld>
            <a:endParaRPr lang="en-US" dirty="0">
              <a:solidFill>
                <a:prstClr val="white">
                  <a:lumMod val="50000"/>
                </a:prstClr>
              </a:solidFill>
            </a:endParaRPr>
          </a:p>
        </p:txBody>
      </p:sp>
      <p:pic>
        <p:nvPicPr>
          <p:cNvPr id="8" name="Picture 7"/>
          <p:cNvPicPr>
            <a:picLocks noChangeAspect="1"/>
          </p:cNvPicPr>
          <p:nvPr userDrawn="1"/>
        </p:nvPicPr>
        <p:blipFill>
          <a:blip r:embed="rId3"/>
          <a:stretch>
            <a:fillRect/>
          </a:stretch>
        </p:blipFill>
        <p:spPr>
          <a:xfrm>
            <a:off x="8658933" y="78696"/>
            <a:ext cx="3444579" cy="606996"/>
          </a:xfrm>
          <a:prstGeom prst="rect">
            <a:avLst/>
          </a:prstGeom>
        </p:spPr>
      </p:pic>
      <p:pic>
        <p:nvPicPr>
          <p:cNvPr id="1026" name="Picture 2" descr="Image result for twitter icon"/>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8544" y="6134671"/>
            <a:ext cx="504977" cy="5049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643521" y="6202493"/>
            <a:ext cx="1676934" cy="369332"/>
          </a:xfrm>
          <a:prstGeom prst="rect">
            <a:avLst/>
          </a:prstGeom>
        </p:spPr>
        <p:txBody>
          <a:bodyPr wrap="none">
            <a:spAutoFit/>
          </a:bodyPr>
          <a:lstStyle/>
          <a:p>
            <a:r>
              <a:rPr lang="en-US" dirty="0">
                <a:solidFill>
                  <a:srgbClr val="676767"/>
                </a:solidFill>
              </a:rPr>
              <a:t>#</a:t>
            </a:r>
            <a:r>
              <a:rPr lang="en-US" dirty="0" err="1">
                <a:solidFill>
                  <a:srgbClr val="676767"/>
                </a:solidFill>
              </a:rPr>
              <a:t>curtinnovation</a:t>
            </a:r>
            <a:endParaRPr lang="en-US" dirty="0">
              <a:solidFill>
                <a:srgbClr val="676767"/>
              </a:solidFill>
            </a:endParaRPr>
          </a:p>
        </p:txBody>
      </p:sp>
      <p:pic>
        <p:nvPicPr>
          <p:cNvPr id="7" name="Picture 6"/>
          <p:cNvPicPr>
            <a:picLocks noChangeAspect="1"/>
          </p:cNvPicPr>
          <p:nvPr userDrawn="1"/>
        </p:nvPicPr>
        <p:blipFill>
          <a:blip r:embed="rId5"/>
          <a:stretch>
            <a:fillRect/>
          </a:stretch>
        </p:blipFill>
        <p:spPr>
          <a:xfrm>
            <a:off x="2416780" y="6163254"/>
            <a:ext cx="447811" cy="447811"/>
          </a:xfrm>
          <a:prstGeom prst="rect">
            <a:avLst/>
          </a:prstGeom>
        </p:spPr>
      </p:pic>
      <p:sp>
        <p:nvSpPr>
          <p:cNvPr id="15" name="Rectangle 14"/>
          <p:cNvSpPr/>
          <p:nvPr userDrawn="1"/>
        </p:nvSpPr>
        <p:spPr>
          <a:xfrm>
            <a:off x="2846848" y="6202493"/>
            <a:ext cx="6054030" cy="369332"/>
          </a:xfrm>
          <a:prstGeom prst="rect">
            <a:avLst/>
          </a:prstGeom>
        </p:spPr>
        <p:txBody>
          <a:bodyPr wrap="none">
            <a:spAutoFit/>
          </a:bodyPr>
          <a:lstStyle/>
          <a:p>
            <a:r>
              <a:rPr lang="en-US" dirty="0">
                <a:solidFill>
                  <a:srgbClr val="676767"/>
                </a:solidFill>
              </a:rPr>
              <a:t>Follow Curtin Innovation and Entrepreneurship showcase page</a:t>
            </a:r>
          </a:p>
        </p:txBody>
      </p:sp>
      <p:sp>
        <p:nvSpPr>
          <p:cNvPr id="3" name="Subtitle 2"/>
          <p:cNvSpPr>
            <a:spLocks noGrp="1"/>
          </p:cNvSpPr>
          <p:nvPr>
            <p:ph type="subTitle" idx="1"/>
          </p:nvPr>
        </p:nvSpPr>
        <p:spPr>
          <a:xfrm>
            <a:off x="5753913" y="1890372"/>
            <a:ext cx="6438087" cy="369332"/>
          </a:xfrm>
          <a:solidFill>
            <a:schemeClr val="bg1">
              <a:alpha val="82000"/>
            </a:schemeClr>
          </a:solidFill>
        </p:spPr>
        <p:txBody>
          <a:bodyPr vert="horz" wrap="square" lIns="91440" tIns="45720" rIns="91440" bIns="45720" rtlCol="0" anchor="ctr">
            <a:spAutoFit/>
          </a:bodyPr>
          <a:lstStyle>
            <a:lvl1pPr>
              <a:defRPr lang="en-US" sz="2000" b="1" dirty="0">
                <a:latin typeface="+mj-lt"/>
                <a:ea typeface="+mj-ea"/>
                <a:cs typeface="+mj-cs"/>
              </a:defRPr>
            </a:lvl1pPr>
          </a:lstStyle>
          <a:p>
            <a:pPr lvl="0">
              <a:spcBef>
                <a:spcPct val="0"/>
              </a:spcBef>
              <a:buNone/>
            </a:pPr>
            <a:r>
              <a:rPr lang="en-US" dirty="0"/>
              <a:t>Click to edit Master subtitle style</a:t>
            </a:r>
          </a:p>
        </p:txBody>
      </p:sp>
      <p:sp>
        <p:nvSpPr>
          <p:cNvPr id="2" name="Title 1"/>
          <p:cNvSpPr>
            <a:spLocks noGrp="1"/>
          </p:cNvSpPr>
          <p:nvPr>
            <p:ph type="ctrTitle"/>
          </p:nvPr>
        </p:nvSpPr>
        <p:spPr>
          <a:xfrm>
            <a:off x="5665424" y="1058081"/>
            <a:ext cx="6526575" cy="590931"/>
          </a:xfrm>
          <a:solidFill>
            <a:schemeClr val="bg1">
              <a:alpha val="82000"/>
            </a:schemeClr>
          </a:solidFill>
        </p:spPr>
        <p:txBody>
          <a:bodyPr vert="horz" wrap="square" lIns="91440" tIns="45720" rIns="91440" bIns="45720" rtlCol="0" anchor="ctr">
            <a:spAutoFit/>
          </a:bodyPr>
          <a:lstStyle>
            <a:lvl1pPr>
              <a:defRPr lang="en-US" sz="3600" dirty="0">
                <a:solidFill>
                  <a:schemeClr val="tx1"/>
                </a:solidFill>
              </a:defRPr>
            </a:lvl1pPr>
          </a:lstStyle>
          <a:p>
            <a:pPr lvl="0"/>
            <a:r>
              <a:rPr lang="en-US" dirty="0"/>
              <a:t>Click to edit Master title style</a:t>
            </a:r>
          </a:p>
        </p:txBody>
      </p:sp>
      <p:pic>
        <p:nvPicPr>
          <p:cNvPr id="12" name="Picture 11"/>
          <p:cNvPicPr>
            <a:picLocks noChangeAspect="1"/>
          </p:cNvPicPr>
          <p:nvPr userDrawn="1"/>
        </p:nvPicPr>
        <p:blipFill rotWithShape="1">
          <a:blip r:embed="rId6"/>
          <a:srcRect l="8180" t="25294" r="8640" b="37032"/>
          <a:stretch/>
        </p:blipFill>
        <p:spPr>
          <a:xfrm>
            <a:off x="116400" y="96984"/>
            <a:ext cx="3483864" cy="484632"/>
          </a:xfrm>
          <a:prstGeom prst="rect">
            <a:avLst/>
          </a:prstGeom>
        </p:spPr>
      </p:pic>
    </p:spTree>
    <p:extLst>
      <p:ext uri="{BB962C8B-B14F-4D97-AF65-F5344CB8AC3E}">
        <p14:creationId xmlns:p14="http://schemas.microsoft.com/office/powerpoint/2010/main" val="3295896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534274" y="6492875"/>
            <a:ext cx="657726" cy="365125"/>
          </a:xfrm>
        </p:spPr>
        <p:txBody>
          <a:bodyPr/>
          <a:lstStyle/>
          <a:p>
            <a:fld id="{390A6F42-9BDA-4D46-BB22-C98FCB558DFF}" type="slidenum">
              <a:rPr lang="en-US" smtClean="0">
                <a:solidFill>
                  <a:prstClr val="white">
                    <a:lumMod val="50000"/>
                  </a:prstClr>
                </a:solidFill>
              </a:rPr>
              <a:pPr/>
              <a:t>‹#›</a:t>
            </a:fld>
            <a:endParaRPr lang="en-US" dirty="0">
              <a:solidFill>
                <a:prstClr val="white">
                  <a:lumMod val="50000"/>
                </a:prstClr>
              </a:solidFill>
            </a:endParaRPr>
          </a:p>
        </p:txBody>
      </p:sp>
      <p:pic>
        <p:nvPicPr>
          <p:cNvPr id="8" name="Picture 7"/>
          <p:cNvPicPr>
            <a:picLocks noChangeAspect="1"/>
          </p:cNvPicPr>
          <p:nvPr userDrawn="1"/>
        </p:nvPicPr>
        <p:blipFill>
          <a:blip r:embed="rId2"/>
          <a:stretch>
            <a:fillRect/>
          </a:stretch>
        </p:blipFill>
        <p:spPr>
          <a:xfrm>
            <a:off x="8549713" y="193464"/>
            <a:ext cx="3444579" cy="606996"/>
          </a:xfrm>
          <a:prstGeom prst="rect">
            <a:avLst/>
          </a:prstGeom>
        </p:spPr>
      </p:pic>
      <p:sp>
        <p:nvSpPr>
          <p:cNvPr id="3" name="Subtitle 2"/>
          <p:cNvSpPr>
            <a:spLocks noGrp="1"/>
          </p:cNvSpPr>
          <p:nvPr>
            <p:ph type="subTitle" idx="1"/>
          </p:nvPr>
        </p:nvSpPr>
        <p:spPr>
          <a:xfrm>
            <a:off x="6406610" y="3708610"/>
            <a:ext cx="5587684" cy="891310"/>
          </a:xfrm>
        </p:spPr>
        <p:txBody>
          <a:bodyPr anchor="ctr">
            <a:normAutofit/>
          </a:bodyPr>
          <a:lstStyle>
            <a:lvl1pPr marL="0" indent="0" algn="l">
              <a:buNone/>
              <a:defRPr sz="2000">
                <a:solidFill>
                  <a:srgbClr val="6666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p:cNvSpPr>
            <a:spLocks noGrp="1"/>
          </p:cNvSpPr>
          <p:nvPr>
            <p:ph type="ctrTitle"/>
          </p:nvPr>
        </p:nvSpPr>
        <p:spPr>
          <a:xfrm>
            <a:off x="6406609" y="1543839"/>
            <a:ext cx="5587684" cy="1898322"/>
          </a:xfrm>
        </p:spPr>
        <p:txBody>
          <a:bodyPr anchor="ctr">
            <a:normAutofit/>
          </a:bodyPr>
          <a:lstStyle>
            <a:lvl1pPr algn="l">
              <a:defRPr sz="4800">
                <a:solidFill>
                  <a:srgbClr val="666666"/>
                </a:solidFill>
              </a:defRPr>
            </a:lvl1pPr>
          </a:lstStyle>
          <a:p>
            <a:r>
              <a:rPr lang="en-US" dirty="0"/>
              <a:t>Click to edit Master title style</a:t>
            </a:r>
          </a:p>
        </p:txBody>
      </p:sp>
      <p:pic>
        <p:nvPicPr>
          <p:cNvPr id="21" name="Picture 2" descr="Image result for twitter icon"/>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8544" y="6138012"/>
            <a:ext cx="504977" cy="50497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userDrawn="1"/>
        </p:nvSpPr>
        <p:spPr>
          <a:xfrm>
            <a:off x="643521" y="6205834"/>
            <a:ext cx="1676934" cy="369332"/>
          </a:xfrm>
          <a:prstGeom prst="rect">
            <a:avLst/>
          </a:prstGeom>
        </p:spPr>
        <p:txBody>
          <a:bodyPr wrap="none">
            <a:spAutoFit/>
          </a:bodyPr>
          <a:lstStyle/>
          <a:p>
            <a:r>
              <a:rPr lang="en-US" dirty="0">
                <a:solidFill>
                  <a:srgbClr val="666666"/>
                </a:solidFill>
              </a:rPr>
              <a:t>#</a:t>
            </a:r>
            <a:r>
              <a:rPr lang="en-US" dirty="0" err="1">
                <a:solidFill>
                  <a:srgbClr val="666666"/>
                </a:solidFill>
              </a:rPr>
              <a:t>curtinnovation</a:t>
            </a:r>
            <a:endParaRPr lang="en-US" dirty="0">
              <a:solidFill>
                <a:srgbClr val="666666"/>
              </a:solidFill>
            </a:endParaRPr>
          </a:p>
        </p:txBody>
      </p:sp>
      <p:pic>
        <p:nvPicPr>
          <p:cNvPr id="23" name="Picture 22"/>
          <p:cNvPicPr>
            <a:picLocks noChangeAspect="1"/>
          </p:cNvPicPr>
          <p:nvPr userDrawn="1"/>
        </p:nvPicPr>
        <p:blipFill>
          <a:blip r:embed="rId4"/>
          <a:stretch>
            <a:fillRect/>
          </a:stretch>
        </p:blipFill>
        <p:spPr>
          <a:xfrm>
            <a:off x="2425958" y="6166595"/>
            <a:ext cx="447811" cy="447811"/>
          </a:xfrm>
          <a:prstGeom prst="rect">
            <a:avLst/>
          </a:prstGeom>
        </p:spPr>
      </p:pic>
      <p:sp>
        <p:nvSpPr>
          <p:cNvPr id="24" name="Rectangle 23"/>
          <p:cNvSpPr/>
          <p:nvPr userDrawn="1"/>
        </p:nvSpPr>
        <p:spPr>
          <a:xfrm>
            <a:off x="2856026" y="6205834"/>
            <a:ext cx="6448000" cy="369332"/>
          </a:xfrm>
          <a:prstGeom prst="rect">
            <a:avLst/>
          </a:prstGeom>
        </p:spPr>
        <p:txBody>
          <a:bodyPr wrap="square">
            <a:spAutoFit/>
          </a:bodyPr>
          <a:lstStyle/>
          <a:p>
            <a:r>
              <a:rPr lang="en-US" dirty="0">
                <a:solidFill>
                  <a:srgbClr val="666666"/>
                </a:solidFill>
              </a:rPr>
              <a:t>Follow Curtin Innovation and Entrepreneurship showcase page</a:t>
            </a:r>
          </a:p>
        </p:txBody>
      </p:sp>
      <p:sp>
        <p:nvSpPr>
          <p:cNvPr id="5" name="Hexagon 4"/>
          <p:cNvSpPr/>
          <p:nvPr userDrawn="1"/>
        </p:nvSpPr>
        <p:spPr>
          <a:xfrm>
            <a:off x="153414" y="1082664"/>
            <a:ext cx="5684001" cy="4489581"/>
          </a:xfrm>
          <a:prstGeom prst="hexagon">
            <a:avLst>
              <a:gd name="adj" fmla="val 14385"/>
              <a:gd name="vf" fmla="val 115470"/>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A sign on the side of a building&#10;&#10;Description generated with high confidence"/>
          <p:cNvPicPr>
            <a:picLocks noChangeAspect="1"/>
          </p:cNvPicPr>
          <p:nvPr userDrawn="1"/>
        </p:nvPicPr>
        <p:blipFill rotWithShape="1">
          <a:blip r:embed="rId5" cstate="print">
            <a:extLst>
              <a:ext uri="{28A0092B-C50C-407E-A947-70E740481C1C}">
                <a14:useLocalDpi xmlns:a14="http://schemas.microsoft.com/office/drawing/2010/main" val="0"/>
              </a:ext>
            </a:extLst>
          </a:blip>
          <a:srcRect l="11089" b="5516"/>
          <a:stretch/>
        </p:blipFill>
        <p:spPr>
          <a:xfrm>
            <a:off x="453016" y="1312076"/>
            <a:ext cx="5604883" cy="4489581"/>
          </a:xfrm>
          <a:prstGeom prst="hexagon">
            <a:avLst>
              <a:gd name="adj" fmla="val 13806"/>
              <a:gd name="vf" fmla="val 115470"/>
            </a:avLst>
          </a:prstGeom>
        </p:spPr>
      </p:pic>
      <p:pic>
        <p:nvPicPr>
          <p:cNvPr id="16" name="Picture 15"/>
          <p:cNvPicPr>
            <a:picLocks noChangeAspect="1"/>
          </p:cNvPicPr>
          <p:nvPr userDrawn="1"/>
        </p:nvPicPr>
        <p:blipFill rotWithShape="1">
          <a:blip r:embed="rId6"/>
          <a:srcRect l="8180" t="25294" r="8640" b="37032"/>
          <a:stretch/>
        </p:blipFill>
        <p:spPr>
          <a:xfrm>
            <a:off x="116400" y="96984"/>
            <a:ext cx="3483864" cy="484632"/>
          </a:xfrm>
          <a:prstGeom prst="rect">
            <a:avLst/>
          </a:prstGeom>
        </p:spPr>
      </p:pic>
    </p:spTree>
    <p:extLst>
      <p:ext uri="{BB962C8B-B14F-4D97-AF65-F5344CB8AC3E}">
        <p14:creationId xmlns:p14="http://schemas.microsoft.com/office/powerpoint/2010/main" val="1263769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4430" y="293384"/>
            <a:ext cx="10934099" cy="79602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pic>
        <p:nvPicPr>
          <p:cNvPr id="7" name="Picture 6"/>
          <p:cNvPicPr>
            <a:picLocks noChangeAspect="1"/>
          </p:cNvPicPr>
          <p:nvPr userDrawn="1"/>
        </p:nvPicPr>
        <p:blipFill rotWithShape="1">
          <a:blip r:embed="rId2"/>
          <a:srcRect r="82574"/>
          <a:stretch/>
        </p:blipFill>
        <p:spPr>
          <a:xfrm>
            <a:off x="11277600" y="291928"/>
            <a:ext cx="790073" cy="798935"/>
          </a:xfrm>
          <a:prstGeom prst="rect">
            <a:avLst/>
          </a:prstGeom>
        </p:spPr>
      </p:pic>
    </p:spTree>
    <p:extLst>
      <p:ext uri="{BB962C8B-B14F-4D97-AF65-F5344CB8AC3E}">
        <p14:creationId xmlns:p14="http://schemas.microsoft.com/office/powerpoint/2010/main" val="20440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4431" y="294840"/>
            <a:ext cx="11903242" cy="796023"/>
          </a:xfrm>
        </p:spPr>
        <p:txBody>
          <a:bodyPr/>
          <a:lstStyle/>
          <a:p>
            <a:r>
              <a:rPr lang="en-US"/>
              <a:t>Click to edit Master title style</a:t>
            </a:r>
          </a:p>
        </p:txBody>
      </p:sp>
      <p:sp>
        <p:nvSpPr>
          <p:cNvPr id="7" name="Slide Number Placeholder 6"/>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
        <p:nvSpPr>
          <p:cNvPr id="8" name="Rectangle 7"/>
          <p:cNvSpPr/>
          <p:nvPr userDrawn="1"/>
        </p:nvSpPr>
        <p:spPr>
          <a:xfrm>
            <a:off x="0" y="0"/>
            <a:ext cx="12192000" cy="101600"/>
          </a:xfrm>
          <a:prstGeom prst="rect">
            <a:avLst/>
          </a:prstGeom>
          <a:solidFill>
            <a:srgbClr val="D49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p:cNvPicPr>
            <a:picLocks noChangeAspect="1"/>
          </p:cNvPicPr>
          <p:nvPr userDrawn="1"/>
        </p:nvPicPr>
        <p:blipFill>
          <a:blip r:embed="rId2"/>
          <a:stretch>
            <a:fillRect/>
          </a:stretch>
        </p:blipFill>
        <p:spPr>
          <a:xfrm>
            <a:off x="164431" y="6425675"/>
            <a:ext cx="2423886" cy="427131"/>
          </a:xfrm>
          <a:prstGeom prst="rect">
            <a:avLst/>
          </a:prstGeom>
        </p:spPr>
      </p:pic>
    </p:spTree>
    <p:extLst>
      <p:ext uri="{BB962C8B-B14F-4D97-AF65-F5344CB8AC3E}">
        <p14:creationId xmlns:p14="http://schemas.microsoft.com/office/powerpoint/2010/main" val="28610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291487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4072751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979941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629527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4191771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534274" y="6492875"/>
            <a:ext cx="657726" cy="365125"/>
          </a:xfrm>
        </p:spPr>
        <p:txBody>
          <a:bodyPr/>
          <a:lstStyle/>
          <a:p>
            <a:fld id="{390A6F42-9BDA-4D46-BB22-C98FCB558DFF}" type="slidenum">
              <a:rPr lang="en-US" smtClean="0">
                <a:solidFill>
                  <a:prstClr val="white">
                    <a:lumMod val="50000"/>
                  </a:prstClr>
                </a:solidFill>
              </a:rPr>
              <a:pPr/>
              <a:t>‹#›</a:t>
            </a:fld>
            <a:endParaRPr lang="en-US" dirty="0">
              <a:solidFill>
                <a:prstClr val="white">
                  <a:lumMod val="50000"/>
                </a:prstClr>
              </a:solidFill>
            </a:endParaRPr>
          </a:p>
        </p:txBody>
      </p:sp>
      <p:pic>
        <p:nvPicPr>
          <p:cNvPr id="8" name="Picture 7"/>
          <p:cNvPicPr>
            <a:picLocks noChangeAspect="1"/>
          </p:cNvPicPr>
          <p:nvPr userDrawn="1"/>
        </p:nvPicPr>
        <p:blipFill>
          <a:blip r:embed="rId2"/>
          <a:stretch>
            <a:fillRect/>
          </a:stretch>
        </p:blipFill>
        <p:spPr>
          <a:xfrm>
            <a:off x="8549713" y="193464"/>
            <a:ext cx="3444579" cy="606996"/>
          </a:xfrm>
          <a:prstGeom prst="rect">
            <a:avLst/>
          </a:prstGeom>
        </p:spPr>
      </p:pic>
      <p:sp>
        <p:nvSpPr>
          <p:cNvPr id="3" name="Subtitle 2"/>
          <p:cNvSpPr>
            <a:spLocks noGrp="1"/>
          </p:cNvSpPr>
          <p:nvPr>
            <p:ph type="subTitle" idx="1"/>
          </p:nvPr>
        </p:nvSpPr>
        <p:spPr>
          <a:xfrm>
            <a:off x="6406610" y="3708610"/>
            <a:ext cx="5587684" cy="891310"/>
          </a:xfrm>
        </p:spPr>
        <p:txBody>
          <a:bodyPr anchor="ctr">
            <a:normAutofit/>
          </a:bodyPr>
          <a:lstStyle>
            <a:lvl1pPr marL="0" indent="0" algn="l">
              <a:buNone/>
              <a:defRPr sz="2000">
                <a:solidFill>
                  <a:srgbClr val="6666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p:cNvSpPr>
            <a:spLocks noGrp="1"/>
          </p:cNvSpPr>
          <p:nvPr>
            <p:ph type="ctrTitle"/>
          </p:nvPr>
        </p:nvSpPr>
        <p:spPr>
          <a:xfrm>
            <a:off x="6406609" y="1543839"/>
            <a:ext cx="5587684" cy="1898322"/>
          </a:xfrm>
        </p:spPr>
        <p:txBody>
          <a:bodyPr anchor="ctr">
            <a:normAutofit/>
          </a:bodyPr>
          <a:lstStyle>
            <a:lvl1pPr algn="l">
              <a:defRPr sz="4800">
                <a:solidFill>
                  <a:srgbClr val="666666"/>
                </a:solidFill>
              </a:defRPr>
            </a:lvl1pPr>
          </a:lstStyle>
          <a:p>
            <a:r>
              <a:rPr lang="en-US" dirty="0"/>
              <a:t>Click to edit Master title style</a:t>
            </a:r>
          </a:p>
        </p:txBody>
      </p:sp>
      <p:pic>
        <p:nvPicPr>
          <p:cNvPr id="21" name="Picture 2" descr="Image result for twitter icon"/>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8544" y="6138012"/>
            <a:ext cx="504977" cy="50497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userDrawn="1"/>
        </p:nvSpPr>
        <p:spPr>
          <a:xfrm>
            <a:off x="643521" y="6205834"/>
            <a:ext cx="1676934" cy="369332"/>
          </a:xfrm>
          <a:prstGeom prst="rect">
            <a:avLst/>
          </a:prstGeom>
        </p:spPr>
        <p:txBody>
          <a:bodyPr wrap="none">
            <a:spAutoFit/>
          </a:bodyPr>
          <a:lstStyle/>
          <a:p>
            <a:r>
              <a:rPr lang="en-US" dirty="0">
                <a:solidFill>
                  <a:srgbClr val="666666"/>
                </a:solidFill>
              </a:rPr>
              <a:t>#</a:t>
            </a:r>
            <a:r>
              <a:rPr lang="en-US" dirty="0" err="1">
                <a:solidFill>
                  <a:srgbClr val="666666"/>
                </a:solidFill>
              </a:rPr>
              <a:t>curtinnovation</a:t>
            </a:r>
            <a:endParaRPr lang="en-US" dirty="0">
              <a:solidFill>
                <a:srgbClr val="666666"/>
              </a:solidFill>
            </a:endParaRPr>
          </a:p>
        </p:txBody>
      </p:sp>
      <p:pic>
        <p:nvPicPr>
          <p:cNvPr id="23" name="Picture 22"/>
          <p:cNvPicPr>
            <a:picLocks noChangeAspect="1"/>
          </p:cNvPicPr>
          <p:nvPr userDrawn="1"/>
        </p:nvPicPr>
        <p:blipFill>
          <a:blip r:embed="rId4"/>
          <a:stretch>
            <a:fillRect/>
          </a:stretch>
        </p:blipFill>
        <p:spPr>
          <a:xfrm>
            <a:off x="2425958" y="6166595"/>
            <a:ext cx="447811" cy="447811"/>
          </a:xfrm>
          <a:prstGeom prst="rect">
            <a:avLst/>
          </a:prstGeom>
        </p:spPr>
      </p:pic>
      <p:sp>
        <p:nvSpPr>
          <p:cNvPr id="24" name="Rectangle 23"/>
          <p:cNvSpPr/>
          <p:nvPr userDrawn="1"/>
        </p:nvSpPr>
        <p:spPr>
          <a:xfrm>
            <a:off x="2856026" y="6205834"/>
            <a:ext cx="6448000" cy="369332"/>
          </a:xfrm>
          <a:prstGeom prst="rect">
            <a:avLst/>
          </a:prstGeom>
        </p:spPr>
        <p:txBody>
          <a:bodyPr wrap="square">
            <a:spAutoFit/>
          </a:bodyPr>
          <a:lstStyle/>
          <a:p>
            <a:r>
              <a:rPr lang="en-US" dirty="0">
                <a:solidFill>
                  <a:srgbClr val="666666"/>
                </a:solidFill>
              </a:rPr>
              <a:t>Follow Curtin Innovation and Entrepreneurship showcase page</a:t>
            </a:r>
          </a:p>
        </p:txBody>
      </p:sp>
      <p:sp>
        <p:nvSpPr>
          <p:cNvPr id="5" name="Hexagon 4"/>
          <p:cNvSpPr/>
          <p:nvPr userDrawn="1"/>
        </p:nvSpPr>
        <p:spPr>
          <a:xfrm>
            <a:off x="153414" y="1082664"/>
            <a:ext cx="5684001" cy="4489581"/>
          </a:xfrm>
          <a:prstGeom prst="hexagon">
            <a:avLst>
              <a:gd name="adj" fmla="val 14385"/>
              <a:gd name="vf" fmla="val 115470"/>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A sign on the side of a building&#10;&#10;Description generated with high confidence"/>
          <p:cNvPicPr>
            <a:picLocks noChangeAspect="1"/>
          </p:cNvPicPr>
          <p:nvPr userDrawn="1"/>
        </p:nvPicPr>
        <p:blipFill rotWithShape="1">
          <a:blip r:embed="rId5" cstate="print">
            <a:extLst>
              <a:ext uri="{28A0092B-C50C-407E-A947-70E740481C1C}">
                <a14:useLocalDpi xmlns:a14="http://schemas.microsoft.com/office/drawing/2010/main" val="0"/>
              </a:ext>
            </a:extLst>
          </a:blip>
          <a:srcRect l="11089" b="5516"/>
          <a:stretch/>
        </p:blipFill>
        <p:spPr>
          <a:xfrm>
            <a:off x="453016" y="1312076"/>
            <a:ext cx="5604883" cy="4489581"/>
          </a:xfrm>
          <a:prstGeom prst="hexagon">
            <a:avLst>
              <a:gd name="adj" fmla="val 13806"/>
              <a:gd name="vf" fmla="val 115470"/>
            </a:avLst>
          </a:prstGeom>
        </p:spPr>
      </p:pic>
      <p:pic>
        <p:nvPicPr>
          <p:cNvPr id="16" name="Picture 15"/>
          <p:cNvPicPr>
            <a:picLocks noChangeAspect="1"/>
          </p:cNvPicPr>
          <p:nvPr userDrawn="1"/>
        </p:nvPicPr>
        <p:blipFill rotWithShape="1">
          <a:blip r:embed="rId6"/>
          <a:srcRect l="8180" t="25294" r="8640" b="37032"/>
          <a:stretch/>
        </p:blipFill>
        <p:spPr>
          <a:xfrm>
            <a:off x="116400" y="96984"/>
            <a:ext cx="3483864" cy="484632"/>
          </a:xfrm>
          <a:prstGeom prst="rect">
            <a:avLst/>
          </a:prstGeom>
        </p:spPr>
      </p:pic>
    </p:spTree>
    <p:extLst>
      <p:ext uri="{BB962C8B-B14F-4D97-AF65-F5344CB8AC3E}">
        <p14:creationId xmlns:p14="http://schemas.microsoft.com/office/powerpoint/2010/main" val="706024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555151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7/05/2019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565797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7/05/2019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631062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7/05/2019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327225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36636D-D922-432D-A958-524484B5923D}" type="datetimeFigureOut">
              <a:rPr lang="en-US" smtClean="0"/>
              <a:pPr/>
              <a:t>7/05/2019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2899982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36636D-D922-432D-A958-524484B5923D}" type="datetimeFigureOut">
              <a:rPr lang="en-US" smtClean="0"/>
              <a:pPr/>
              <a:t>7/05/2019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3537832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36636D-D922-432D-A958-524484B5923D}" type="datetimeFigureOut">
              <a:rPr lang="en-US" smtClean="0"/>
              <a:pPr/>
              <a:t>7/05/2019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6853865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7/05/2019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75341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7/05/2019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807645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7/05/2019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64851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4430" y="293384"/>
            <a:ext cx="10934099" cy="79602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pic>
        <p:nvPicPr>
          <p:cNvPr id="7" name="Picture 6"/>
          <p:cNvPicPr>
            <a:picLocks noChangeAspect="1"/>
          </p:cNvPicPr>
          <p:nvPr userDrawn="1"/>
        </p:nvPicPr>
        <p:blipFill rotWithShape="1">
          <a:blip r:embed="rId2"/>
          <a:srcRect r="82574"/>
          <a:stretch/>
        </p:blipFill>
        <p:spPr>
          <a:xfrm>
            <a:off x="11277600" y="291928"/>
            <a:ext cx="790073" cy="798935"/>
          </a:xfrm>
          <a:prstGeom prst="rect">
            <a:avLst/>
          </a:prstGeom>
        </p:spPr>
      </p:pic>
    </p:spTree>
    <p:extLst>
      <p:ext uri="{BB962C8B-B14F-4D97-AF65-F5344CB8AC3E}">
        <p14:creationId xmlns:p14="http://schemas.microsoft.com/office/powerpoint/2010/main" val="11248100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36636D-D922-432D-A958-524484B5923D}" type="datetimeFigureOut">
              <a:rPr lang="en-US" smtClean="0"/>
              <a:pPr/>
              <a:t>7/05/2019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1816217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7/05/2019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046626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p:cNvPr>
          <p:cNvSpPr/>
          <p:nvPr/>
        </p:nvSpPr>
        <p:spPr>
          <a:xfrm>
            <a:off x="0"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p:cNvPr>
          <p:cNvSpPr/>
          <p:nvPr/>
        </p:nvSpPr>
        <p:spPr>
          <a:xfrm>
            <a:off x="0" y="6334126"/>
            <a:ext cx="12192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a:extLst/>
          </p:cNvPr>
          <p:cNvCxnSpPr/>
          <p:nvPr/>
        </p:nvCxnSpPr>
        <p:spPr>
          <a:xfrm>
            <a:off x="1208618" y="4343400"/>
            <a:ext cx="9874249"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8467" y="6378575"/>
            <a:ext cx="225213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3785" y="6429375"/>
            <a:ext cx="335491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97280" y="758952"/>
            <a:ext cx="10058400" cy="3566160"/>
          </a:xfrm>
        </p:spPr>
        <p:txBody>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9" name="Date Placeholder 3">
            <a:extLst/>
          </p:cNvPr>
          <p:cNvSpPr>
            <a:spLocks noGrp="1"/>
          </p:cNvSpPr>
          <p:nvPr>
            <p:ph type="dt" sz="half" idx="10"/>
          </p:nvPr>
        </p:nvSpPr>
        <p:spPr/>
        <p:txBody>
          <a:bodyPr/>
          <a:lstStyle>
            <a:lvl1pPr>
              <a:defRPr/>
            </a:lvl1pPr>
          </a:lstStyle>
          <a:p>
            <a:pPr>
              <a:defRPr/>
            </a:pPr>
            <a:fld id="{29FB923C-D596-7D45-94BF-B34BE668DC32}" type="datetime1">
              <a:rPr lang="en-US" altLang="en-US"/>
              <a:pPr>
                <a:defRPr/>
              </a:pPr>
              <a:t>7/05/2019</a:t>
            </a:fld>
            <a:endParaRPr lang="en-US" altLang="en-US"/>
          </a:p>
        </p:txBody>
      </p:sp>
      <p:sp>
        <p:nvSpPr>
          <p:cNvPr id="10" name="Footer Placeholder 4">
            <a:extLst/>
          </p:cNvPr>
          <p:cNvSpPr>
            <a:spLocks noGrp="1"/>
          </p:cNvSpPr>
          <p:nvPr>
            <p:ph type="ftr" sz="quarter" idx="11"/>
          </p:nvPr>
        </p:nvSpPr>
        <p:spPr/>
        <p:txBody>
          <a:bodyPr/>
          <a:lstStyle>
            <a:lvl1pPr>
              <a:defRPr/>
            </a:lvl1pPr>
          </a:lstStyle>
          <a:p>
            <a:pPr>
              <a:defRPr/>
            </a:pPr>
            <a:r>
              <a:rPr lang="en-US" altLang="en-US"/>
              <a:t>www.lesanz.org.au</a:t>
            </a:r>
          </a:p>
        </p:txBody>
      </p:sp>
      <p:sp>
        <p:nvSpPr>
          <p:cNvPr id="11" name="Slide Number Placeholder 5">
            <a:extLst/>
          </p:cNvPr>
          <p:cNvSpPr>
            <a:spLocks noGrp="1"/>
          </p:cNvSpPr>
          <p:nvPr>
            <p:ph type="sldNum" sz="quarter" idx="12"/>
          </p:nvPr>
        </p:nvSpPr>
        <p:spPr/>
        <p:txBody>
          <a:bodyPr/>
          <a:lstStyle>
            <a:lvl1pPr>
              <a:defRPr/>
            </a:lvl1pPr>
          </a:lstStyle>
          <a:p>
            <a:pPr>
              <a:defRPr/>
            </a:pPr>
            <a:fld id="{E20BBE15-010A-4BA8-AAC2-1450AF2ED005}" type="slidenum">
              <a:rPr lang="en-US" altLang="en-US"/>
              <a:pPr>
                <a:defRPr/>
              </a:pPr>
              <a:t>‹#›</a:t>
            </a:fld>
            <a:endParaRPr lang="en-US" altLang="en-US"/>
          </a:p>
        </p:txBody>
      </p:sp>
    </p:spTree>
    <p:extLst>
      <p:ext uri="{BB962C8B-B14F-4D97-AF65-F5344CB8AC3E}">
        <p14:creationId xmlns:p14="http://schemas.microsoft.com/office/powerpoint/2010/main" val="6741986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p:cNvPr>
          <p:cNvSpPr>
            <a:spLocks noGrp="1"/>
          </p:cNvSpPr>
          <p:nvPr>
            <p:ph type="ftr" sz="quarter" idx="10"/>
          </p:nvPr>
        </p:nvSpPr>
        <p:spPr/>
        <p:txBody>
          <a:bodyPr/>
          <a:lstStyle>
            <a:lvl1pPr>
              <a:defRPr sz="1000"/>
            </a:lvl1pPr>
          </a:lstStyle>
          <a:p>
            <a:pPr>
              <a:defRPr/>
            </a:pPr>
            <a:r>
              <a:rPr lang="en-US"/>
              <a:t>www.lesanz.org.au</a:t>
            </a:r>
          </a:p>
        </p:txBody>
      </p:sp>
      <p:sp>
        <p:nvSpPr>
          <p:cNvPr id="5" name="Slide Number Placeholder 5">
            <a:extLst/>
          </p:cNvPr>
          <p:cNvSpPr>
            <a:spLocks noGrp="1"/>
          </p:cNvSpPr>
          <p:nvPr>
            <p:ph type="sldNum" sz="quarter" idx="11"/>
          </p:nvPr>
        </p:nvSpPr>
        <p:spPr>
          <a:xfrm>
            <a:off x="10703984" y="6434139"/>
            <a:ext cx="1312333" cy="365125"/>
          </a:xfrm>
        </p:spPr>
        <p:txBody>
          <a:bodyPr/>
          <a:lstStyle>
            <a:lvl1pPr>
              <a:defRPr/>
            </a:lvl1pPr>
          </a:lstStyle>
          <a:p>
            <a:pPr>
              <a:defRPr/>
            </a:pPr>
            <a:fld id="{A5EB4ECE-FC3E-4D62-9383-188AA846EADB}" type="slidenum">
              <a:rPr lang="en-US" altLang="en-US"/>
              <a:pPr>
                <a:defRPr/>
              </a:pPr>
              <a:t>‹#›</a:t>
            </a:fld>
            <a:endParaRPr lang="en-US" altLang="en-US" dirty="0"/>
          </a:p>
        </p:txBody>
      </p:sp>
      <p:sp>
        <p:nvSpPr>
          <p:cNvPr id="6" name="Date Placeholder 3">
            <a:extLst/>
          </p:cNvPr>
          <p:cNvSpPr>
            <a:spLocks noGrp="1"/>
          </p:cNvSpPr>
          <p:nvPr>
            <p:ph type="dt" sz="half" idx="12"/>
          </p:nvPr>
        </p:nvSpPr>
        <p:spPr>
          <a:xfrm>
            <a:off x="194733" y="-11113"/>
            <a:ext cx="1890184" cy="365126"/>
          </a:xfrm>
        </p:spPr>
        <p:txBody>
          <a:bodyPr/>
          <a:lstStyle>
            <a:lvl1pPr>
              <a:defRPr>
                <a:solidFill>
                  <a:schemeClr val="bg2"/>
                </a:solidFill>
              </a:defRPr>
            </a:lvl1pPr>
          </a:lstStyle>
          <a:p>
            <a:pPr>
              <a:defRPr/>
            </a:pPr>
            <a:fld id="{6BE02CEB-15AC-E644-AC7C-8B16BF54289D}" type="datetime1">
              <a:rPr lang="en-US" altLang="en-US"/>
              <a:pPr>
                <a:defRPr/>
              </a:pPr>
              <a:t>7/05/2019</a:t>
            </a:fld>
            <a:endParaRPr lang="en-US" altLang="en-US" dirty="0"/>
          </a:p>
        </p:txBody>
      </p:sp>
    </p:spTree>
    <p:extLst>
      <p:ext uri="{BB962C8B-B14F-4D97-AF65-F5344CB8AC3E}">
        <p14:creationId xmlns:p14="http://schemas.microsoft.com/office/powerpoint/2010/main" val="4014140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p:cNvPr>
          <p:cNvSpPr/>
          <p:nvPr/>
        </p:nvSpPr>
        <p:spPr>
          <a:xfrm>
            <a:off x="4234" y="6400800"/>
            <a:ext cx="12187767"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p:cNvPr>
          <p:cNvSpPr/>
          <p:nvPr/>
        </p:nvSpPr>
        <p:spPr>
          <a:xfrm>
            <a:off x="1" y="6334125"/>
            <a:ext cx="12189884"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a:extLst/>
          </p:cNvPr>
          <p:cNvCxnSpPr/>
          <p:nvPr/>
        </p:nvCxnSpPr>
        <p:spPr>
          <a:xfrm>
            <a:off x="1208618" y="4343400"/>
            <a:ext cx="9874249"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Footer Placeholder 4">
            <a:extLst/>
          </p:cNvPr>
          <p:cNvSpPr txBox="1">
            <a:spLocks/>
          </p:cNvSpPr>
          <p:nvPr userDrawn="1"/>
        </p:nvSpPr>
        <p:spPr>
          <a:xfrm>
            <a:off x="3683001" y="6446839"/>
            <a:ext cx="4823884" cy="365125"/>
          </a:xfrm>
          <a:prstGeom prst="rect">
            <a:avLst/>
          </a:prstGeom>
        </p:spPr>
        <p:txBody>
          <a:bodyPr anchor="ctr"/>
          <a:lstStyle>
            <a:defPPr>
              <a:defRPr lang="en-US"/>
            </a:defPPr>
            <a:lvl1pPr algn="ctr" rtl="0" eaLnBrk="0" fontAlgn="base" hangingPunct="0">
              <a:spcBef>
                <a:spcPct val="0"/>
              </a:spcBef>
              <a:spcAft>
                <a:spcPct val="0"/>
              </a:spcAft>
              <a:defRPr sz="1200" kern="1200" cap="all" baseline="0">
                <a:solidFill>
                  <a:srgbClr val="FFFFFF"/>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US" sz="1200" dirty="0"/>
              <a:t>www.lesanz.org.au  @</a:t>
            </a:r>
            <a:r>
              <a:rPr lang="en-US" sz="1200" dirty="0" err="1"/>
              <a:t>lesanzInc</a:t>
            </a:r>
            <a:endParaRPr lang="en-US" sz="1200" dirty="0"/>
          </a:p>
        </p:txBody>
      </p:sp>
      <p:pic>
        <p:nvPicPr>
          <p:cNvPr id="8" name="Picture 1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3784" y="6440489"/>
            <a:ext cx="3240616"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00584" y="6397625"/>
            <a:ext cx="225213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097280" y="758952"/>
            <a:ext cx="10058400" cy="3566160"/>
          </a:xfrm>
        </p:spPr>
        <p:txBody>
          <a:bodyPr anchorCtr="0"/>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Edit Master text styles</a:t>
            </a:r>
          </a:p>
        </p:txBody>
      </p:sp>
      <p:sp>
        <p:nvSpPr>
          <p:cNvPr id="10" name="Date Placeholder 3">
            <a:extLst/>
          </p:cNvPr>
          <p:cNvSpPr>
            <a:spLocks noGrp="1"/>
          </p:cNvSpPr>
          <p:nvPr>
            <p:ph type="dt" sz="half" idx="10"/>
          </p:nvPr>
        </p:nvSpPr>
        <p:spPr/>
        <p:txBody>
          <a:bodyPr/>
          <a:lstStyle>
            <a:lvl1pPr>
              <a:defRPr/>
            </a:lvl1pPr>
          </a:lstStyle>
          <a:p>
            <a:pPr>
              <a:defRPr/>
            </a:pPr>
            <a:fld id="{06159596-502C-9A48-8E40-2126213802E1}" type="datetime1">
              <a:rPr lang="en-US" altLang="en-US"/>
              <a:pPr>
                <a:defRPr/>
              </a:pPr>
              <a:t>7/05/2019</a:t>
            </a:fld>
            <a:endParaRPr lang="en-US" altLang="en-US"/>
          </a:p>
        </p:txBody>
      </p:sp>
      <p:sp>
        <p:nvSpPr>
          <p:cNvPr id="11" name="Slide Number Placeholder 5">
            <a:extLst/>
          </p:cNvPr>
          <p:cNvSpPr>
            <a:spLocks noGrp="1"/>
          </p:cNvSpPr>
          <p:nvPr>
            <p:ph type="sldNum" sz="quarter" idx="11"/>
          </p:nvPr>
        </p:nvSpPr>
        <p:spPr/>
        <p:txBody>
          <a:bodyPr/>
          <a:lstStyle>
            <a:lvl1pPr>
              <a:defRPr/>
            </a:lvl1pPr>
          </a:lstStyle>
          <a:p>
            <a:pPr>
              <a:defRPr/>
            </a:pPr>
            <a:fld id="{CF37E315-A116-4C15-B74B-232DDC31BF12}" type="slidenum">
              <a:rPr lang="en-US" altLang="en-US"/>
              <a:pPr>
                <a:defRPr/>
              </a:pPr>
              <a:t>‹#›</a:t>
            </a:fld>
            <a:endParaRPr lang="en-US" altLang="en-US"/>
          </a:p>
        </p:txBody>
      </p:sp>
    </p:spTree>
    <p:extLst>
      <p:ext uri="{BB962C8B-B14F-4D97-AF65-F5344CB8AC3E}">
        <p14:creationId xmlns:p14="http://schemas.microsoft.com/office/powerpoint/2010/main" val="2735991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ooter Placeholder 4">
            <a:extLst/>
          </p:cNvPr>
          <p:cNvSpPr txBox="1">
            <a:spLocks/>
          </p:cNvSpPr>
          <p:nvPr userDrawn="1"/>
        </p:nvSpPr>
        <p:spPr>
          <a:xfrm>
            <a:off x="3623734" y="6442076"/>
            <a:ext cx="4821767" cy="365125"/>
          </a:xfrm>
          <a:prstGeom prst="rect">
            <a:avLst/>
          </a:prstGeom>
        </p:spPr>
        <p:txBody>
          <a:bodyPr anchor="ctr"/>
          <a:lstStyle>
            <a:defPPr>
              <a:defRPr lang="en-US"/>
            </a:defPPr>
            <a:lvl1pPr algn="ctr" rtl="0" eaLnBrk="0" fontAlgn="base" hangingPunct="0">
              <a:spcBef>
                <a:spcPct val="0"/>
              </a:spcBef>
              <a:spcAft>
                <a:spcPct val="0"/>
              </a:spcAft>
              <a:defRPr sz="1200" kern="1200" cap="all" baseline="0">
                <a:solidFill>
                  <a:srgbClr val="FFFFFF"/>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US" sz="1200" dirty="0"/>
              <a:t>www.lesanz.org.au  @</a:t>
            </a:r>
            <a:r>
              <a:rPr lang="en-US" sz="1200" dirty="0" err="1"/>
              <a:t>lesanzInc</a:t>
            </a:r>
            <a:endParaRPr lang="en-US" sz="1200" dirty="0"/>
          </a:p>
        </p:txBody>
      </p:sp>
      <p:sp>
        <p:nvSpPr>
          <p:cNvPr id="8" name="Title 7"/>
          <p:cNvSpPr>
            <a:spLocks noGrp="1"/>
          </p:cNvSpPr>
          <p:nvPr>
            <p:ph type="title"/>
          </p:nvPr>
        </p:nvSpPr>
        <p:spPr>
          <a:xfrm>
            <a:off x="1097280" y="286605"/>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6"/>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a:extLst/>
          </p:cNvPr>
          <p:cNvSpPr>
            <a:spLocks noGrp="1"/>
          </p:cNvSpPr>
          <p:nvPr>
            <p:ph type="dt" sz="half" idx="10"/>
          </p:nvPr>
        </p:nvSpPr>
        <p:spPr/>
        <p:txBody>
          <a:bodyPr/>
          <a:lstStyle>
            <a:lvl1pPr>
              <a:defRPr/>
            </a:lvl1pPr>
          </a:lstStyle>
          <a:p>
            <a:pPr>
              <a:defRPr/>
            </a:pPr>
            <a:fld id="{756C3729-26A0-8E45-804E-E4BA9AD24214}" type="datetime1">
              <a:rPr lang="en-US" altLang="en-US"/>
              <a:pPr>
                <a:defRPr/>
              </a:pPr>
              <a:t>7/05/2019</a:t>
            </a:fld>
            <a:endParaRPr lang="en-US" altLang="en-US"/>
          </a:p>
        </p:txBody>
      </p:sp>
      <p:sp>
        <p:nvSpPr>
          <p:cNvPr id="7" name="Slide Number Placeholder 6">
            <a:extLst/>
          </p:cNvPr>
          <p:cNvSpPr>
            <a:spLocks noGrp="1"/>
          </p:cNvSpPr>
          <p:nvPr>
            <p:ph type="sldNum" sz="quarter" idx="11"/>
          </p:nvPr>
        </p:nvSpPr>
        <p:spPr/>
        <p:txBody>
          <a:bodyPr/>
          <a:lstStyle>
            <a:lvl1pPr>
              <a:defRPr/>
            </a:lvl1pPr>
          </a:lstStyle>
          <a:p>
            <a:pPr>
              <a:defRPr/>
            </a:pPr>
            <a:fld id="{300C4254-8A6F-4A20-846D-4D6E0FEBB02B}" type="slidenum">
              <a:rPr lang="en-US" altLang="en-US"/>
              <a:pPr>
                <a:defRPr/>
              </a:pPr>
              <a:t>‹#›</a:t>
            </a:fld>
            <a:endParaRPr lang="en-US" altLang="en-US"/>
          </a:p>
        </p:txBody>
      </p:sp>
    </p:spTree>
    <p:extLst>
      <p:ext uri="{BB962C8B-B14F-4D97-AF65-F5344CB8AC3E}">
        <p14:creationId xmlns:p14="http://schemas.microsoft.com/office/powerpoint/2010/main" val="13777719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Footer Placeholder 4">
            <a:extLst/>
          </p:cNvPr>
          <p:cNvSpPr txBox="1">
            <a:spLocks/>
          </p:cNvSpPr>
          <p:nvPr userDrawn="1"/>
        </p:nvSpPr>
        <p:spPr>
          <a:xfrm>
            <a:off x="3683001" y="6446839"/>
            <a:ext cx="4823884" cy="365125"/>
          </a:xfrm>
          <a:prstGeom prst="rect">
            <a:avLst/>
          </a:prstGeom>
        </p:spPr>
        <p:txBody>
          <a:bodyPr anchor="ctr"/>
          <a:lstStyle>
            <a:defPPr>
              <a:defRPr lang="en-US"/>
            </a:defPPr>
            <a:lvl1pPr algn="ctr" rtl="0" eaLnBrk="0" fontAlgn="base" hangingPunct="0">
              <a:spcBef>
                <a:spcPct val="0"/>
              </a:spcBef>
              <a:spcAft>
                <a:spcPct val="0"/>
              </a:spcAft>
              <a:defRPr sz="1200" kern="1200" cap="all" baseline="0">
                <a:solidFill>
                  <a:srgbClr val="FFFFFF"/>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US" sz="1200" dirty="0"/>
              <a:t>www.lesanz.org.au  @</a:t>
            </a:r>
            <a:r>
              <a:rPr lang="en-US" sz="1200" dirty="0" err="1"/>
              <a:t>lesanzInc</a:t>
            </a:r>
            <a:endParaRPr lang="en-US" sz="1200" dirty="0"/>
          </a:p>
        </p:txBody>
      </p:sp>
      <p:sp>
        <p:nvSpPr>
          <p:cNvPr id="10" name="Title 9"/>
          <p:cNvSpPr>
            <a:spLocks noGrp="1"/>
          </p:cNvSpPr>
          <p:nvPr>
            <p:ph type="title"/>
          </p:nvPr>
        </p:nvSpPr>
        <p:spPr>
          <a:xfrm>
            <a:off x="1097280" y="286605"/>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a:extLst/>
          </p:cNvPr>
          <p:cNvSpPr>
            <a:spLocks noGrp="1"/>
          </p:cNvSpPr>
          <p:nvPr>
            <p:ph type="dt" sz="half" idx="10"/>
          </p:nvPr>
        </p:nvSpPr>
        <p:spPr/>
        <p:txBody>
          <a:bodyPr/>
          <a:lstStyle>
            <a:lvl1pPr>
              <a:defRPr/>
            </a:lvl1pPr>
          </a:lstStyle>
          <a:p>
            <a:pPr>
              <a:defRPr/>
            </a:pPr>
            <a:fld id="{F6A58E9D-BDD5-BF4F-8639-3BF1FB96C35D}" type="datetime1">
              <a:rPr lang="en-US" altLang="en-US"/>
              <a:pPr>
                <a:defRPr/>
              </a:pPr>
              <a:t>7/05/2019</a:t>
            </a:fld>
            <a:endParaRPr lang="en-US" altLang="en-US"/>
          </a:p>
        </p:txBody>
      </p:sp>
      <p:sp>
        <p:nvSpPr>
          <p:cNvPr id="9" name="Slide Number Placeholder 8">
            <a:extLst/>
          </p:cNvPr>
          <p:cNvSpPr>
            <a:spLocks noGrp="1"/>
          </p:cNvSpPr>
          <p:nvPr>
            <p:ph type="sldNum" sz="quarter" idx="11"/>
          </p:nvPr>
        </p:nvSpPr>
        <p:spPr/>
        <p:txBody>
          <a:bodyPr/>
          <a:lstStyle>
            <a:lvl1pPr>
              <a:defRPr/>
            </a:lvl1pPr>
          </a:lstStyle>
          <a:p>
            <a:pPr>
              <a:defRPr/>
            </a:pPr>
            <a:fld id="{8045B20F-493C-4232-A462-3EF3A0844AC6}" type="slidenum">
              <a:rPr lang="en-US" altLang="en-US"/>
              <a:pPr>
                <a:defRPr/>
              </a:pPr>
              <a:t>‹#›</a:t>
            </a:fld>
            <a:endParaRPr lang="en-US" altLang="en-US"/>
          </a:p>
        </p:txBody>
      </p:sp>
    </p:spTree>
    <p:extLst>
      <p:ext uri="{BB962C8B-B14F-4D97-AF65-F5344CB8AC3E}">
        <p14:creationId xmlns:p14="http://schemas.microsoft.com/office/powerpoint/2010/main" val="2038371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ooter Placeholder 4">
            <a:extLst/>
          </p:cNvPr>
          <p:cNvSpPr txBox="1">
            <a:spLocks/>
          </p:cNvSpPr>
          <p:nvPr userDrawn="1"/>
        </p:nvSpPr>
        <p:spPr>
          <a:xfrm>
            <a:off x="3683001" y="6446839"/>
            <a:ext cx="4823884" cy="365125"/>
          </a:xfrm>
          <a:prstGeom prst="rect">
            <a:avLst/>
          </a:prstGeom>
        </p:spPr>
        <p:txBody>
          <a:bodyPr anchor="ctr"/>
          <a:lstStyle>
            <a:defPPr>
              <a:defRPr lang="en-US"/>
            </a:defPPr>
            <a:lvl1pPr algn="ctr" rtl="0" eaLnBrk="0" fontAlgn="base" hangingPunct="0">
              <a:spcBef>
                <a:spcPct val="0"/>
              </a:spcBef>
              <a:spcAft>
                <a:spcPct val="0"/>
              </a:spcAft>
              <a:defRPr sz="1200" kern="1200" cap="all" baseline="0">
                <a:solidFill>
                  <a:srgbClr val="FFFFFF"/>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US" sz="1200" dirty="0"/>
              <a:t>www.lesanz.org.au  @</a:t>
            </a:r>
            <a:r>
              <a:rPr lang="en-US" sz="1200" dirty="0" err="1"/>
              <a:t>lesanzInc</a:t>
            </a:r>
            <a:endParaRPr lang="en-US" sz="1200"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a:extLst/>
          </p:cNvPr>
          <p:cNvSpPr>
            <a:spLocks noGrp="1"/>
          </p:cNvSpPr>
          <p:nvPr>
            <p:ph type="dt" sz="half" idx="10"/>
          </p:nvPr>
        </p:nvSpPr>
        <p:spPr/>
        <p:txBody>
          <a:bodyPr/>
          <a:lstStyle>
            <a:lvl1pPr>
              <a:defRPr/>
            </a:lvl1pPr>
          </a:lstStyle>
          <a:p>
            <a:pPr>
              <a:defRPr/>
            </a:pPr>
            <a:fld id="{8E57AC31-1C37-6E43-84C2-97FB8BCE56F2}" type="datetime1">
              <a:rPr lang="en-US" altLang="en-US"/>
              <a:pPr>
                <a:defRPr/>
              </a:pPr>
              <a:t>7/05/2019</a:t>
            </a:fld>
            <a:endParaRPr lang="en-US" altLang="en-US"/>
          </a:p>
        </p:txBody>
      </p:sp>
      <p:sp>
        <p:nvSpPr>
          <p:cNvPr id="5" name="Slide Number Placeholder 4">
            <a:extLst/>
          </p:cNvPr>
          <p:cNvSpPr>
            <a:spLocks noGrp="1"/>
          </p:cNvSpPr>
          <p:nvPr>
            <p:ph type="sldNum" sz="quarter" idx="11"/>
          </p:nvPr>
        </p:nvSpPr>
        <p:spPr/>
        <p:txBody>
          <a:bodyPr/>
          <a:lstStyle>
            <a:lvl1pPr>
              <a:defRPr/>
            </a:lvl1pPr>
          </a:lstStyle>
          <a:p>
            <a:pPr>
              <a:defRPr/>
            </a:pPr>
            <a:fld id="{ECAB0ABE-C0F2-4296-B8FB-A688CA844A6A}" type="slidenum">
              <a:rPr lang="en-US" altLang="en-US"/>
              <a:pPr>
                <a:defRPr/>
              </a:pPr>
              <a:t>‹#›</a:t>
            </a:fld>
            <a:endParaRPr lang="en-US" altLang="en-US"/>
          </a:p>
        </p:txBody>
      </p:sp>
    </p:spTree>
    <p:extLst>
      <p:ext uri="{BB962C8B-B14F-4D97-AF65-F5344CB8AC3E}">
        <p14:creationId xmlns:p14="http://schemas.microsoft.com/office/powerpoint/2010/main" val="1927857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7909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p:cNvPr>
          <p:cNvSpPr/>
          <p:nvPr/>
        </p:nvSpPr>
        <p:spPr>
          <a:xfrm>
            <a:off x="1" y="0"/>
            <a:ext cx="4051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p:cNvPr>
          <p:cNvSpPr/>
          <p:nvPr/>
        </p:nvSpPr>
        <p:spPr>
          <a:xfrm>
            <a:off x="4040718" y="0"/>
            <a:ext cx="6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Footer Placeholder 4">
            <a:extLst/>
          </p:cNvPr>
          <p:cNvSpPr txBox="1">
            <a:spLocks/>
          </p:cNvSpPr>
          <p:nvPr userDrawn="1"/>
        </p:nvSpPr>
        <p:spPr>
          <a:xfrm>
            <a:off x="3683001" y="6446839"/>
            <a:ext cx="4823884" cy="365125"/>
          </a:xfrm>
          <a:prstGeom prst="rect">
            <a:avLst/>
          </a:prstGeom>
        </p:spPr>
        <p:txBody>
          <a:bodyPr anchor="ctr"/>
          <a:lstStyle>
            <a:defPPr>
              <a:defRPr lang="en-US"/>
            </a:defPPr>
            <a:lvl1pPr algn="ctr" rtl="0" eaLnBrk="0" fontAlgn="base" hangingPunct="0">
              <a:spcBef>
                <a:spcPct val="0"/>
              </a:spcBef>
              <a:spcAft>
                <a:spcPct val="0"/>
              </a:spcAft>
              <a:defRPr sz="1200" kern="1200" cap="all" baseline="0">
                <a:solidFill>
                  <a:srgbClr val="FFFFFF"/>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US" sz="1200" dirty="0"/>
              <a:t>www.lesanz.org.au  @</a:t>
            </a:r>
            <a:r>
              <a:rPr lang="en-US" sz="1200" dirty="0" err="1"/>
              <a:t>lesanzInc</a:t>
            </a:r>
            <a:endParaRPr lang="en-US" sz="1200" dirty="0"/>
          </a:p>
        </p:txBody>
      </p:sp>
      <p:sp>
        <p:nvSpPr>
          <p:cNvPr id="2" name="Title 1"/>
          <p:cNvSpPr>
            <a:spLocks noGrp="1"/>
          </p:cNvSpPr>
          <p:nvPr>
            <p:ph type="title"/>
          </p:nvPr>
        </p:nvSpPr>
        <p:spPr>
          <a:xfrm>
            <a:off x="457200" y="594359"/>
            <a:ext cx="3200400" cy="2286000"/>
          </a:xfrm>
        </p:spPr>
        <p:txBody>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8" name="Date Placeholder 4">
            <a:extLst/>
          </p:cNvPr>
          <p:cNvSpPr>
            <a:spLocks noGrp="1"/>
          </p:cNvSpPr>
          <p:nvPr>
            <p:ph type="dt" sz="half" idx="10"/>
          </p:nvPr>
        </p:nvSpPr>
        <p:spPr>
          <a:xfrm>
            <a:off x="465667" y="6459539"/>
            <a:ext cx="2618317" cy="365125"/>
          </a:xfrm>
        </p:spPr>
        <p:txBody>
          <a:bodyPr/>
          <a:lstStyle>
            <a:lvl1pPr algn="l">
              <a:defRPr/>
            </a:lvl1pPr>
          </a:lstStyle>
          <a:p>
            <a:pPr>
              <a:defRPr/>
            </a:pPr>
            <a:fld id="{C9A61CE4-CA87-A34D-A5DD-3C62500843C4}" type="datetime1">
              <a:rPr lang="en-US" altLang="en-US"/>
              <a:pPr>
                <a:defRPr/>
              </a:pPr>
              <a:t>7/05/2019</a:t>
            </a:fld>
            <a:endParaRPr lang="en-US" altLang="en-US"/>
          </a:p>
        </p:txBody>
      </p:sp>
      <p:sp>
        <p:nvSpPr>
          <p:cNvPr id="9" name="Slide Number Placeholder 6">
            <a:extLst/>
          </p:cNvPr>
          <p:cNvSpPr>
            <a:spLocks noGrp="1"/>
          </p:cNvSpPr>
          <p:nvPr>
            <p:ph type="sldNum" sz="quarter" idx="11"/>
          </p:nvPr>
        </p:nvSpPr>
        <p:spPr/>
        <p:txBody>
          <a:bodyPr/>
          <a:lstStyle>
            <a:lvl1pPr>
              <a:defRPr>
                <a:solidFill>
                  <a:schemeClr val="tx2"/>
                </a:solidFill>
              </a:defRPr>
            </a:lvl1pPr>
          </a:lstStyle>
          <a:p>
            <a:pPr>
              <a:defRPr/>
            </a:pPr>
            <a:fld id="{BDFA27DA-885D-4FE4-A62A-ECB0D75A8D51}" type="slidenum">
              <a:rPr lang="en-US" altLang="en-US"/>
              <a:pPr>
                <a:defRPr/>
              </a:pPr>
              <a:t>‹#›</a:t>
            </a:fld>
            <a:endParaRPr lang="en-US" altLang="en-US"/>
          </a:p>
        </p:txBody>
      </p:sp>
    </p:spTree>
    <p:extLst>
      <p:ext uri="{BB962C8B-B14F-4D97-AF65-F5344CB8AC3E}">
        <p14:creationId xmlns:p14="http://schemas.microsoft.com/office/powerpoint/2010/main" val="228493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4431" y="294840"/>
            <a:ext cx="11903242" cy="796023"/>
          </a:xfrm>
        </p:spPr>
        <p:txBody>
          <a:bodyPr/>
          <a:lstStyle/>
          <a:p>
            <a:r>
              <a:rPr lang="en-US"/>
              <a:t>Click to edit Master title style</a:t>
            </a:r>
          </a:p>
        </p:txBody>
      </p:sp>
      <p:sp>
        <p:nvSpPr>
          <p:cNvPr id="7" name="Slide Number Placeholder 6"/>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
        <p:nvSpPr>
          <p:cNvPr id="8" name="Rectangle 7"/>
          <p:cNvSpPr/>
          <p:nvPr userDrawn="1"/>
        </p:nvSpPr>
        <p:spPr>
          <a:xfrm>
            <a:off x="0" y="0"/>
            <a:ext cx="12192000" cy="101600"/>
          </a:xfrm>
          <a:prstGeom prst="rect">
            <a:avLst/>
          </a:prstGeom>
          <a:solidFill>
            <a:srgbClr val="D49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p:cNvPicPr>
            <a:picLocks noChangeAspect="1"/>
          </p:cNvPicPr>
          <p:nvPr userDrawn="1"/>
        </p:nvPicPr>
        <p:blipFill>
          <a:blip r:embed="rId2"/>
          <a:stretch>
            <a:fillRect/>
          </a:stretch>
        </p:blipFill>
        <p:spPr>
          <a:xfrm>
            <a:off x="164431" y="6425675"/>
            <a:ext cx="2423886" cy="427131"/>
          </a:xfrm>
          <a:prstGeom prst="rect">
            <a:avLst/>
          </a:prstGeom>
        </p:spPr>
      </p:pic>
    </p:spTree>
    <p:extLst>
      <p:ext uri="{BB962C8B-B14F-4D97-AF65-F5344CB8AC3E}">
        <p14:creationId xmlns:p14="http://schemas.microsoft.com/office/powerpoint/2010/main" val="3821845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p:cNvPr>
          <p:cNvSpPr/>
          <p:nvPr/>
        </p:nvSpPr>
        <p:spPr>
          <a:xfrm>
            <a:off x="1" y="4953000"/>
            <a:ext cx="1218988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p:cNvPr>
          <p:cNvSpPr/>
          <p:nvPr/>
        </p:nvSpPr>
        <p:spPr>
          <a:xfrm>
            <a:off x="1" y="4914900"/>
            <a:ext cx="12189884"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Footer Placeholder 4">
            <a:extLst/>
          </p:cNvPr>
          <p:cNvSpPr txBox="1">
            <a:spLocks/>
          </p:cNvSpPr>
          <p:nvPr userDrawn="1"/>
        </p:nvSpPr>
        <p:spPr>
          <a:xfrm>
            <a:off x="3683001" y="6446839"/>
            <a:ext cx="4823884" cy="365125"/>
          </a:xfrm>
          <a:prstGeom prst="rect">
            <a:avLst/>
          </a:prstGeom>
        </p:spPr>
        <p:txBody>
          <a:bodyPr anchor="ctr"/>
          <a:lstStyle>
            <a:defPPr>
              <a:defRPr lang="en-US"/>
            </a:defPPr>
            <a:lvl1pPr algn="ctr" rtl="0" eaLnBrk="0" fontAlgn="base" hangingPunct="0">
              <a:spcBef>
                <a:spcPct val="0"/>
              </a:spcBef>
              <a:spcAft>
                <a:spcPct val="0"/>
              </a:spcAft>
              <a:defRPr sz="1200" kern="1200" cap="all" baseline="0">
                <a:solidFill>
                  <a:srgbClr val="FFFFFF"/>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US" sz="1200" dirty="0"/>
              <a:t>www.lesanz.org.au  @</a:t>
            </a:r>
            <a:r>
              <a:rPr lang="en-US" sz="1200" dirty="0" err="1"/>
              <a:t>lesanzInc</a:t>
            </a:r>
            <a:endParaRPr lang="en-US" sz="1200" dirty="0"/>
          </a:p>
        </p:txBody>
      </p:sp>
      <p:sp>
        <p:nvSpPr>
          <p:cNvPr id="2" name="Title 1"/>
          <p:cNvSpPr>
            <a:spLocks noGrp="1"/>
          </p:cNvSpPr>
          <p:nvPr>
            <p:ph type="title"/>
          </p:nvPr>
        </p:nvSpPr>
        <p:spPr>
          <a:xfrm>
            <a:off x="1097280" y="5074920"/>
            <a:ext cx="10113645" cy="822960"/>
          </a:xfrm>
        </p:spPr>
        <p:txBody>
          <a:bodyPr tIns="0" bIns="0">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191985" cy="4915076"/>
          </a:xfrm>
          <a:solidFill>
            <a:schemeClr val="bg2">
              <a:lumMod val="90000"/>
            </a:schemeClr>
          </a:solidFill>
        </p:spPr>
        <p:txBody>
          <a:bodyPr lIns="457200" tIns="457200"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097280" y="5907024"/>
            <a:ext cx="10113264" cy="594360"/>
          </a:xfrm>
        </p:spPr>
        <p:txBody>
          <a:bodyPr lIns="91440" tIns="0" rIns="91440" bIns="0"/>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8" name="Date Placeholder 4">
            <a:extLst/>
          </p:cNvPr>
          <p:cNvSpPr>
            <a:spLocks noGrp="1"/>
          </p:cNvSpPr>
          <p:nvPr>
            <p:ph type="dt" sz="half" idx="10"/>
          </p:nvPr>
        </p:nvSpPr>
        <p:spPr/>
        <p:txBody>
          <a:bodyPr/>
          <a:lstStyle>
            <a:lvl1pPr>
              <a:defRPr/>
            </a:lvl1pPr>
          </a:lstStyle>
          <a:p>
            <a:pPr>
              <a:defRPr/>
            </a:pPr>
            <a:fld id="{0DD5952F-8389-104F-9151-D0C28F208B46}" type="datetime1">
              <a:rPr lang="en-US" altLang="en-US"/>
              <a:pPr>
                <a:defRPr/>
              </a:pPr>
              <a:t>7/05/2019</a:t>
            </a:fld>
            <a:endParaRPr lang="en-US" altLang="en-US"/>
          </a:p>
        </p:txBody>
      </p:sp>
      <p:sp>
        <p:nvSpPr>
          <p:cNvPr id="9" name="Slide Number Placeholder 6">
            <a:extLst/>
          </p:cNvPr>
          <p:cNvSpPr>
            <a:spLocks noGrp="1"/>
          </p:cNvSpPr>
          <p:nvPr>
            <p:ph type="sldNum" sz="quarter" idx="11"/>
          </p:nvPr>
        </p:nvSpPr>
        <p:spPr/>
        <p:txBody>
          <a:bodyPr/>
          <a:lstStyle>
            <a:lvl1pPr>
              <a:defRPr/>
            </a:lvl1pPr>
          </a:lstStyle>
          <a:p>
            <a:pPr>
              <a:defRPr/>
            </a:pPr>
            <a:fld id="{B2B4DA9D-5B42-40A3-AE35-29FCCB446CA4}" type="slidenum">
              <a:rPr lang="en-US" altLang="en-US"/>
              <a:pPr>
                <a:defRPr/>
              </a:pPr>
              <a:t>‹#›</a:t>
            </a:fld>
            <a:endParaRPr lang="en-US" altLang="en-US"/>
          </a:p>
        </p:txBody>
      </p:sp>
    </p:spTree>
    <p:extLst>
      <p:ext uri="{BB962C8B-B14F-4D97-AF65-F5344CB8AC3E}">
        <p14:creationId xmlns:p14="http://schemas.microsoft.com/office/powerpoint/2010/main" val="5457197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Rectangle 3">
            <a:extLst/>
          </p:cNvPr>
          <p:cNvSpPr/>
          <p:nvPr userDrawn="1"/>
        </p:nvSpPr>
        <p:spPr>
          <a:xfrm>
            <a:off x="4234" y="6400800"/>
            <a:ext cx="12187767"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p:cNvPr>
          <p:cNvSpPr/>
          <p:nvPr userDrawn="1"/>
        </p:nvSpPr>
        <p:spPr>
          <a:xfrm>
            <a:off x="1" y="6334125"/>
            <a:ext cx="12189884"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p:cNvPr>
          <p:cNvSpPr txBox="1">
            <a:spLocks/>
          </p:cNvSpPr>
          <p:nvPr userDrawn="1"/>
        </p:nvSpPr>
        <p:spPr>
          <a:xfrm>
            <a:off x="11150601" y="6459539"/>
            <a:ext cx="700617" cy="365125"/>
          </a:xfrm>
          <a:prstGeom prst="rect">
            <a:avLst/>
          </a:prstGeom>
        </p:spPr>
        <p:txBody>
          <a:bodyPr anchor="ctr"/>
          <a:lstStyle>
            <a:defPPr>
              <a:defRPr lang="en-US"/>
            </a:defPPr>
            <a:lvl1pPr algn="r" rtl="0" eaLnBrk="0" fontAlgn="base" hangingPunct="0">
              <a:spcBef>
                <a:spcPct val="0"/>
              </a:spcBef>
              <a:spcAft>
                <a:spcPct val="0"/>
              </a:spcAft>
              <a:defRPr sz="788" kern="1200">
                <a:solidFill>
                  <a:srgbClr val="FFFFFF"/>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2E509BBD-4ED4-46F5-A41D-F86D363EAF5C}" type="slidenum">
              <a:rPr lang="en-US" sz="788" smtClean="0"/>
              <a:pPr>
                <a:defRPr/>
              </a:pPr>
              <a:t>‹#›</a:t>
            </a:fld>
            <a:endParaRPr lang="en-US" sz="788"/>
          </a:p>
        </p:txBody>
      </p:sp>
      <p:pic>
        <p:nvPicPr>
          <p:cNvPr id="7"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3785" y="6429375"/>
            <a:ext cx="335491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2118" y="6384925"/>
            <a:ext cx="225213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4">
            <a:extLst/>
          </p:cNvPr>
          <p:cNvSpPr txBox="1">
            <a:spLocks/>
          </p:cNvSpPr>
          <p:nvPr userDrawn="1"/>
        </p:nvSpPr>
        <p:spPr>
          <a:xfrm>
            <a:off x="3683001" y="6446839"/>
            <a:ext cx="4823884" cy="365125"/>
          </a:xfrm>
          <a:prstGeom prst="rect">
            <a:avLst/>
          </a:prstGeom>
        </p:spPr>
        <p:txBody>
          <a:bodyPr anchor="ctr"/>
          <a:lstStyle>
            <a:defPPr>
              <a:defRPr lang="en-US"/>
            </a:defPPr>
            <a:lvl1pPr algn="ctr" rtl="0" eaLnBrk="0" fontAlgn="base" hangingPunct="0">
              <a:spcBef>
                <a:spcPct val="0"/>
              </a:spcBef>
              <a:spcAft>
                <a:spcPct val="0"/>
              </a:spcAft>
              <a:defRPr sz="1200" kern="1200" cap="all" baseline="0">
                <a:solidFill>
                  <a:srgbClr val="FFFFFF"/>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US" sz="1200" dirty="0"/>
              <a:t>www.lesanz.org.au  @</a:t>
            </a:r>
            <a:r>
              <a:rPr lang="en-US" sz="1200" dirty="0" err="1"/>
              <a:t>lesanzInc</a:t>
            </a:r>
            <a:endParaRPr lang="en-US" sz="1200"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p:cNvPr>
          <p:cNvSpPr>
            <a:spLocks noGrp="1"/>
          </p:cNvSpPr>
          <p:nvPr>
            <p:ph type="dt" sz="half" idx="10"/>
          </p:nvPr>
        </p:nvSpPr>
        <p:spPr/>
        <p:txBody>
          <a:bodyPr/>
          <a:lstStyle>
            <a:lvl1pPr>
              <a:defRPr/>
            </a:lvl1pPr>
          </a:lstStyle>
          <a:p>
            <a:pPr>
              <a:defRPr/>
            </a:pPr>
            <a:fld id="{29F02C83-52D1-CA49-9135-E18CE89E685F}" type="datetime1">
              <a:rPr lang="en-US" altLang="en-US"/>
              <a:pPr>
                <a:defRPr/>
              </a:pPr>
              <a:t>7/05/2019</a:t>
            </a:fld>
            <a:endParaRPr lang="en-US" altLang="en-US"/>
          </a:p>
        </p:txBody>
      </p:sp>
      <p:sp>
        <p:nvSpPr>
          <p:cNvPr id="11" name="Footer Placeholder 4">
            <a:extLst/>
          </p:cNvPr>
          <p:cNvSpPr>
            <a:spLocks noGrp="1"/>
          </p:cNvSpPr>
          <p:nvPr>
            <p:ph type="ftr" sz="quarter" idx="11"/>
          </p:nvPr>
        </p:nvSpPr>
        <p:spPr/>
        <p:txBody>
          <a:bodyPr/>
          <a:lstStyle>
            <a:lvl1pPr>
              <a:defRPr/>
            </a:lvl1pPr>
          </a:lstStyle>
          <a:p>
            <a:pPr>
              <a:defRPr/>
            </a:pPr>
            <a:endParaRPr lang="en-US" altLang="en-US"/>
          </a:p>
        </p:txBody>
      </p:sp>
      <p:sp>
        <p:nvSpPr>
          <p:cNvPr id="12" name="Slide Number Placeholder 5">
            <a:extLst/>
          </p:cNvPr>
          <p:cNvSpPr>
            <a:spLocks noGrp="1"/>
          </p:cNvSpPr>
          <p:nvPr>
            <p:ph type="sldNum" sz="quarter" idx="12"/>
          </p:nvPr>
        </p:nvSpPr>
        <p:spPr/>
        <p:txBody>
          <a:bodyPr/>
          <a:lstStyle>
            <a:lvl1pPr>
              <a:defRPr/>
            </a:lvl1pPr>
          </a:lstStyle>
          <a:p>
            <a:pPr>
              <a:defRPr/>
            </a:pPr>
            <a:fld id="{114FF16E-29DF-426E-BE78-2B4F3A6E7500}" type="slidenum">
              <a:rPr lang="en-US" altLang="en-US"/>
              <a:pPr>
                <a:defRPr/>
              </a:pPr>
              <a:t>‹#›</a:t>
            </a:fld>
            <a:endParaRPr lang="en-US" altLang="en-US"/>
          </a:p>
        </p:txBody>
      </p:sp>
    </p:spTree>
    <p:extLst>
      <p:ext uri="{BB962C8B-B14F-4D97-AF65-F5344CB8AC3E}">
        <p14:creationId xmlns:p14="http://schemas.microsoft.com/office/powerpoint/2010/main" val="108178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3">
            <a:extLst/>
          </p:cNvPr>
          <p:cNvSpPr/>
          <p:nvPr/>
        </p:nvSpPr>
        <p:spPr>
          <a:xfrm>
            <a:off x="4234" y="6400800"/>
            <a:ext cx="12187767"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p:cNvPr>
          <p:cNvSpPr/>
          <p:nvPr/>
        </p:nvSpPr>
        <p:spPr>
          <a:xfrm>
            <a:off x="1" y="6334125"/>
            <a:ext cx="12189884"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Footer Placeholder 4">
            <a:extLst/>
          </p:cNvPr>
          <p:cNvSpPr txBox="1">
            <a:spLocks/>
          </p:cNvSpPr>
          <p:nvPr userDrawn="1"/>
        </p:nvSpPr>
        <p:spPr>
          <a:xfrm>
            <a:off x="3683001" y="6446839"/>
            <a:ext cx="4823884" cy="365125"/>
          </a:xfrm>
          <a:prstGeom prst="rect">
            <a:avLst/>
          </a:prstGeom>
        </p:spPr>
        <p:txBody>
          <a:bodyPr anchor="ctr"/>
          <a:lstStyle>
            <a:defPPr>
              <a:defRPr lang="en-US"/>
            </a:defPPr>
            <a:lvl1pPr algn="ctr" rtl="0" eaLnBrk="0" fontAlgn="base" hangingPunct="0">
              <a:spcBef>
                <a:spcPct val="0"/>
              </a:spcBef>
              <a:spcAft>
                <a:spcPct val="0"/>
              </a:spcAft>
              <a:defRPr sz="1200" kern="1200" cap="all" baseline="0">
                <a:solidFill>
                  <a:srgbClr val="FFFFFF"/>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US" sz="1200" dirty="0"/>
              <a:t>www.lesanz.org.au  @</a:t>
            </a:r>
            <a:r>
              <a:rPr lang="en-US" sz="1200" dirty="0" err="1"/>
              <a:t>lesanzInc</a:t>
            </a:r>
            <a:endParaRPr lang="en-US" sz="1200" dirty="0"/>
          </a:p>
        </p:txBody>
      </p:sp>
      <p:sp>
        <p:nvSpPr>
          <p:cNvPr id="2" name="Vertical Title 1"/>
          <p:cNvSpPr>
            <a:spLocks noGrp="1"/>
          </p:cNvSpPr>
          <p:nvPr>
            <p:ph type="title" orient="vert"/>
          </p:nvPr>
        </p:nvSpPr>
        <p:spPr>
          <a:xfrm>
            <a:off x="8724901"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p:cNvPr>
          <p:cNvSpPr>
            <a:spLocks noGrp="1"/>
          </p:cNvSpPr>
          <p:nvPr>
            <p:ph type="dt" sz="half" idx="10"/>
          </p:nvPr>
        </p:nvSpPr>
        <p:spPr/>
        <p:txBody>
          <a:bodyPr/>
          <a:lstStyle>
            <a:lvl1pPr>
              <a:defRPr/>
            </a:lvl1pPr>
          </a:lstStyle>
          <a:p>
            <a:pPr>
              <a:defRPr/>
            </a:pPr>
            <a:fld id="{FC61F96E-D16D-D942-8EF5-4D6FD1311992}" type="datetime1">
              <a:rPr lang="en-US" altLang="en-US"/>
              <a:pPr>
                <a:defRPr/>
              </a:pPr>
              <a:t>7/05/2019</a:t>
            </a:fld>
            <a:endParaRPr lang="en-US" altLang="en-US"/>
          </a:p>
        </p:txBody>
      </p:sp>
      <p:sp>
        <p:nvSpPr>
          <p:cNvPr id="8" name="Slide Number Placeholder 5">
            <a:extLst/>
          </p:cNvPr>
          <p:cNvSpPr>
            <a:spLocks noGrp="1"/>
          </p:cNvSpPr>
          <p:nvPr>
            <p:ph type="sldNum" sz="quarter" idx="11"/>
          </p:nvPr>
        </p:nvSpPr>
        <p:spPr/>
        <p:txBody>
          <a:bodyPr/>
          <a:lstStyle>
            <a:lvl1pPr>
              <a:defRPr/>
            </a:lvl1pPr>
          </a:lstStyle>
          <a:p>
            <a:pPr>
              <a:defRPr/>
            </a:pPr>
            <a:fld id="{82D13623-3D90-4327-AAE9-4D3C25D6CA27}" type="slidenum">
              <a:rPr lang="en-US" altLang="en-US"/>
              <a:pPr>
                <a:defRPr/>
              </a:pPr>
              <a:t>‹#›</a:t>
            </a:fld>
            <a:endParaRPr lang="en-US" altLang="en-US"/>
          </a:p>
        </p:txBody>
      </p:sp>
    </p:spTree>
    <p:extLst>
      <p:ext uri="{BB962C8B-B14F-4D97-AF65-F5344CB8AC3E}">
        <p14:creationId xmlns:p14="http://schemas.microsoft.com/office/powerpoint/2010/main" val="42695518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p:spPr>
        <p:txBody>
          <a:bodyPr/>
          <a:lstStyle/>
          <a:p>
            <a:r>
              <a:rPr lang="en-US"/>
              <a:t>Click to edit Master title style</a:t>
            </a:r>
            <a:endParaRPr lang="en-AU"/>
          </a:p>
        </p:txBody>
      </p:sp>
      <p:sp>
        <p:nvSpPr>
          <p:cNvPr id="3" name="Content Placeholder 2"/>
          <p:cNvSpPr>
            <a:spLocks noGrp="1"/>
          </p:cNvSpPr>
          <p:nvPr>
            <p:ph sz="quarter" idx="1"/>
          </p:nvPr>
        </p:nvSpPr>
        <p:spPr>
          <a:xfrm>
            <a:off x="609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4"/>
          <p:cNvSpPr>
            <a:spLocks noGrp="1"/>
          </p:cNvSpPr>
          <p:nvPr>
            <p:ph sz="quarter" idx="3"/>
          </p:nvPr>
        </p:nvSpPr>
        <p:spPr>
          <a:xfrm>
            <a:off x="609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Content Placeholder 5"/>
          <p:cNvSpPr>
            <a:spLocks noGrp="1"/>
          </p:cNvSpPr>
          <p:nvPr>
            <p:ph sz="quarter" idx="4"/>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4">
            <a:extLst/>
          </p:cNvPr>
          <p:cNvSpPr>
            <a:spLocks noGrp="1" noChangeArrowheads="1"/>
          </p:cNvSpPr>
          <p:nvPr>
            <p:ph type="dt" sz="half" idx="10"/>
          </p:nvPr>
        </p:nvSpPr>
        <p:spPr/>
        <p:txBody>
          <a:bodyPr/>
          <a:lstStyle>
            <a:lvl1pPr>
              <a:defRPr/>
            </a:lvl1pPr>
          </a:lstStyle>
          <a:p>
            <a:pPr>
              <a:defRPr/>
            </a:pPr>
            <a:fld id="{397B4283-B6D7-434F-9FE5-014F9EDA29A2}" type="datetime1">
              <a:rPr lang="en-US" altLang="en-US"/>
              <a:pPr>
                <a:defRPr/>
              </a:pPr>
              <a:t>7/05/2019</a:t>
            </a:fld>
            <a:endParaRPr lang="en-US" altLang="en-US"/>
          </a:p>
        </p:txBody>
      </p:sp>
      <p:sp>
        <p:nvSpPr>
          <p:cNvPr id="8" name="Rectangle 5">
            <a:extLst/>
          </p:cNvPr>
          <p:cNvSpPr>
            <a:spLocks noGrp="1" noChangeArrowheads="1"/>
          </p:cNvSpPr>
          <p:nvPr>
            <p:ph type="ftr" sz="quarter" idx="11"/>
          </p:nvPr>
        </p:nvSpPr>
        <p:spPr/>
        <p:txBody>
          <a:bodyPr/>
          <a:lstStyle>
            <a:lvl1pPr>
              <a:defRPr/>
            </a:lvl1pPr>
          </a:lstStyle>
          <a:p>
            <a:pPr>
              <a:defRPr/>
            </a:pPr>
            <a:r>
              <a:rPr lang="en-US" altLang="en-US"/>
              <a:t>www.lesanz.org.au    @lesanzinc</a:t>
            </a:r>
          </a:p>
        </p:txBody>
      </p:sp>
      <p:sp>
        <p:nvSpPr>
          <p:cNvPr id="9" name="Rectangle 6">
            <a:extLst/>
          </p:cNvPr>
          <p:cNvSpPr>
            <a:spLocks noGrp="1" noChangeArrowheads="1"/>
          </p:cNvSpPr>
          <p:nvPr>
            <p:ph type="sldNum" sz="quarter" idx="12"/>
          </p:nvPr>
        </p:nvSpPr>
        <p:spPr/>
        <p:txBody>
          <a:bodyPr/>
          <a:lstStyle>
            <a:lvl1pPr>
              <a:defRPr/>
            </a:lvl1pPr>
          </a:lstStyle>
          <a:p>
            <a:pPr>
              <a:defRPr/>
            </a:pPr>
            <a:fld id="{AD0A72A0-22F8-437B-8144-E5F11AA23805}" type="slidenum">
              <a:rPr lang="en-US" altLang="en-US"/>
              <a:pPr>
                <a:defRPr/>
              </a:pPr>
              <a:t>‹#›</a:t>
            </a:fld>
            <a:endParaRPr lang="en-US" altLang="en-US"/>
          </a:p>
        </p:txBody>
      </p:sp>
    </p:spTree>
    <p:extLst>
      <p:ext uri="{BB962C8B-B14F-4D97-AF65-F5344CB8AC3E}">
        <p14:creationId xmlns:p14="http://schemas.microsoft.com/office/powerpoint/2010/main" val="837170647"/>
      </p:ext>
    </p:extLst>
  </p:cSld>
  <p:clrMapOvr>
    <a:masterClrMapping/>
  </p:clrMapOvr>
  <p:transition advTm="800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1455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4642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866210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348781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7B445EB-4B6A-4C24-823D-B7D67ECAB1AF}" type="datetimeFigureOut">
              <a:rPr lang="en-US">
                <a:solidFill>
                  <a:prstClr val="black"/>
                </a:solidFill>
              </a:rPr>
              <a:pPr/>
              <a:t>7/05/2019</a:t>
            </a:fld>
            <a:endParaRPr lang="en-US">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886527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7.pn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431" y="294840"/>
            <a:ext cx="10515600" cy="79602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6147" y="6363100"/>
            <a:ext cx="581526" cy="448618"/>
          </a:xfrm>
          <a:prstGeom prst="rect">
            <a:avLst/>
          </a:prstGeom>
        </p:spPr>
        <p:txBody>
          <a:bodyPr vert="horz" lIns="91440" tIns="45720" rIns="91440" bIns="45720" rtlCol="0" anchor="ctr"/>
          <a:lstStyle>
            <a:lvl1pPr algn="r">
              <a:defRPr sz="1200">
                <a:solidFill>
                  <a:schemeClr val="bg1">
                    <a:lumMod val="50000"/>
                  </a:schemeClr>
                </a:solidFill>
              </a:defRPr>
            </a:lvl1p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
        <p:nvSpPr>
          <p:cNvPr id="8" name="Text Box 7"/>
          <p:cNvSpPr txBox="1">
            <a:spLocks noChangeArrowheads="1"/>
          </p:cNvSpPr>
          <p:nvPr userDrawn="1"/>
        </p:nvSpPr>
        <p:spPr bwMode="auto">
          <a:xfrm>
            <a:off x="3269867" y="6587409"/>
            <a:ext cx="5652267" cy="270591"/>
          </a:xfrm>
          <a:prstGeom prst="rect">
            <a:avLst/>
          </a:prstGeom>
          <a:noFill/>
          <a:ln w="9525">
            <a:noFill/>
            <a:miter lim="800000"/>
            <a:headEnd/>
            <a:tailEnd/>
          </a:ln>
          <a:effectLst/>
        </p:spPr>
        <p:txBody>
          <a:bodyPr wrap="none" lIns="0" tIns="0" rIns="0" bIns="0" anchor="ctr"/>
          <a:lstStyle/>
          <a:p>
            <a:r>
              <a:rPr lang="en-US" sz="1050" dirty="0">
                <a:solidFill>
                  <a:prstClr val="white">
                    <a:lumMod val="65000"/>
                  </a:prstClr>
                </a:solidFill>
              </a:rPr>
              <a:t>Curtin University is a trademark of Curtin University of Technology  | CRICOS Provider Code 00301Jc</a:t>
            </a:r>
            <a:endParaRPr lang="en-AU" sz="1050" dirty="0">
              <a:solidFill>
                <a:prstClr val="white">
                  <a:lumMod val="65000"/>
                </a:prstClr>
              </a:solidFill>
            </a:endParaRPr>
          </a:p>
        </p:txBody>
      </p:sp>
    </p:spTree>
    <p:extLst>
      <p:ext uri="{BB962C8B-B14F-4D97-AF65-F5344CB8AC3E}">
        <p14:creationId xmlns:p14="http://schemas.microsoft.com/office/powerpoint/2010/main" val="23483970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2800" b="1" kern="1200">
          <a:solidFill>
            <a:srgbClr val="66666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431" y="294840"/>
            <a:ext cx="10515600" cy="79602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6147" y="6363100"/>
            <a:ext cx="581526" cy="448618"/>
          </a:xfrm>
          <a:prstGeom prst="rect">
            <a:avLst/>
          </a:prstGeom>
        </p:spPr>
        <p:txBody>
          <a:bodyPr vert="horz" lIns="91440" tIns="45720" rIns="91440" bIns="45720" rtlCol="0" anchor="ctr"/>
          <a:lstStyle>
            <a:lvl1pPr algn="r">
              <a:defRPr sz="1200">
                <a:solidFill>
                  <a:schemeClr val="bg1">
                    <a:lumMod val="50000"/>
                  </a:schemeClr>
                </a:solidFill>
              </a:defRPr>
            </a:lvl1pPr>
          </a:lstStyle>
          <a:p>
            <a:fld id="{390A6F42-9BDA-4D46-BB22-C98FCB558DF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01051046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xStyles>
    <p:titleStyle>
      <a:lvl1pPr algn="l" defTabSz="914400" rtl="0" eaLnBrk="1" latinLnBrk="0" hangingPunct="1">
        <a:lnSpc>
          <a:spcPct val="90000"/>
        </a:lnSpc>
        <a:spcBef>
          <a:spcPct val="0"/>
        </a:spcBef>
        <a:buNone/>
        <a:defRPr sz="2800" b="1" kern="1200">
          <a:solidFill>
            <a:srgbClr val="66666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57200"/>
            <a:ext cx="109728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636D-D922-432D-A958-524484B5923D}" type="datetimeFigureOut">
              <a:rPr lang="en-US" smtClean="0"/>
              <a:pPr/>
              <a:t>7/05/2019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216430731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p:cNvPr>
          <p:cNvSpPr/>
          <p:nvPr/>
        </p:nvSpPr>
        <p:spPr>
          <a:xfrm>
            <a:off x="4234" y="6400800"/>
            <a:ext cx="12187767"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p:cNvPr>
          <p:cNvSpPr/>
          <p:nvPr/>
        </p:nvSpPr>
        <p:spPr>
          <a:xfrm>
            <a:off x="1" y="6334125"/>
            <a:ext cx="12189884"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p:cNvPr>
          <p:cNvSpPr>
            <a:spLocks noGrp="1"/>
          </p:cNvSpPr>
          <p:nvPr>
            <p:ph type="title"/>
          </p:nvPr>
        </p:nvSpPr>
        <p:spPr>
          <a:xfrm>
            <a:off x="1096433" y="287339"/>
            <a:ext cx="10058400" cy="14493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029" name="Text Placeholder 2"/>
          <p:cNvSpPr>
            <a:spLocks noGrp="1" noChangeArrowheads="1"/>
          </p:cNvSpPr>
          <p:nvPr>
            <p:ph type="body" idx="1"/>
          </p:nvPr>
        </p:nvSpPr>
        <p:spPr bwMode="auto">
          <a:xfrm>
            <a:off x="1096433" y="1846264"/>
            <a:ext cx="100584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a:extLst/>
          </p:cNvPr>
          <p:cNvSpPr>
            <a:spLocks noGrp="1"/>
          </p:cNvSpPr>
          <p:nvPr>
            <p:ph type="dt" sz="half" idx="2"/>
          </p:nvPr>
        </p:nvSpPr>
        <p:spPr>
          <a:xfrm>
            <a:off x="213784" y="1"/>
            <a:ext cx="2472267" cy="341313"/>
          </a:xfrm>
          <a:prstGeom prst="rect">
            <a:avLst/>
          </a:prstGeom>
        </p:spPr>
        <p:txBody>
          <a:bodyPr vert="horz" lIns="91440" tIns="45720" rIns="91440" bIns="45720" rtlCol="0" anchor="ctr"/>
          <a:lstStyle>
            <a:lvl1pPr algn="l">
              <a:defRPr sz="675">
                <a:solidFill>
                  <a:schemeClr val="bg2"/>
                </a:solidFill>
              </a:defRPr>
            </a:lvl1pPr>
          </a:lstStyle>
          <a:p>
            <a:pPr>
              <a:defRPr/>
            </a:pPr>
            <a:fld id="{0985B561-B3B7-4F64-96D3-1662AC746313}" type="datetimeFigureOut">
              <a:rPr lang="en-US"/>
              <a:pPr>
                <a:defRPr/>
              </a:pPr>
              <a:t>7/05/2019</a:t>
            </a:fld>
            <a:endParaRPr lang="en-US" dirty="0"/>
          </a:p>
        </p:txBody>
      </p:sp>
      <p:sp>
        <p:nvSpPr>
          <p:cNvPr id="5" name="Footer Placeholder 4">
            <a:extLst/>
          </p:cNvPr>
          <p:cNvSpPr>
            <a:spLocks noGrp="1"/>
          </p:cNvSpPr>
          <p:nvPr>
            <p:ph type="ftr" sz="quarter" idx="3"/>
          </p:nvPr>
        </p:nvSpPr>
        <p:spPr>
          <a:xfrm>
            <a:off x="3687234" y="6459539"/>
            <a:ext cx="4821767" cy="365125"/>
          </a:xfrm>
          <a:prstGeom prst="rect">
            <a:avLst/>
          </a:prstGeom>
        </p:spPr>
        <p:txBody>
          <a:bodyPr vert="horz" lIns="91440" tIns="45720" rIns="91440" bIns="45720" rtlCol="0" anchor="ctr"/>
          <a:lstStyle>
            <a:lvl1pPr algn="ctr">
              <a:defRPr sz="1200" cap="all" baseline="0">
                <a:solidFill>
                  <a:srgbClr val="FFFFFF"/>
                </a:solidFill>
              </a:defRPr>
            </a:lvl1pPr>
          </a:lstStyle>
          <a:p>
            <a:pPr>
              <a:defRPr/>
            </a:pPr>
            <a:r>
              <a:rPr lang="en-US"/>
              <a:t>www.lesanz.org.au</a:t>
            </a:r>
          </a:p>
        </p:txBody>
      </p:sp>
      <p:sp>
        <p:nvSpPr>
          <p:cNvPr id="6" name="Slide Number Placeholder 5">
            <a:extLst/>
          </p:cNvPr>
          <p:cNvSpPr>
            <a:spLocks noGrp="1"/>
          </p:cNvSpPr>
          <p:nvPr>
            <p:ph type="sldNum" sz="quarter" idx="4"/>
          </p:nvPr>
        </p:nvSpPr>
        <p:spPr>
          <a:xfrm>
            <a:off x="11150601" y="6459539"/>
            <a:ext cx="700617" cy="365125"/>
          </a:xfrm>
          <a:prstGeom prst="rect">
            <a:avLst/>
          </a:prstGeom>
        </p:spPr>
        <p:txBody>
          <a:bodyPr vert="horz" lIns="91440" tIns="45720" rIns="91440" bIns="45720" rtlCol="0" anchor="ctr"/>
          <a:lstStyle>
            <a:lvl1pPr algn="r">
              <a:defRPr sz="788">
                <a:solidFill>
                  <a:srgbClr val="FFFFFF"/>
                </a:solidFill>
              </a:defRPr>
            </a:lvl1pPr>
          </a:lstStyle>
          <a:p>
            <a:pPr>
              <a:defRPr/>
            </a:pPr>
            <a:fld id="{D3541E3B-CA64-41EC-AB8C-869075E147A8}" type="slidenum">
              <a:rPr lang="en-US"/>
              <a:pPr>
                <a:defRPr/>
              </a:pPr>
              <a:t>‹#›</a:t>
            </a:fld>
            <a:endParaRPr lang="en-US"/>
          </a:p>
        </p:txBody>
      </p:sp>
      <p:pic>
        <p:nvPicPr>
          <p:cNvPr id="1033" name="Picture 10"/>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13785" y="6429375"/>
            <a:ext cx="335491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1"/>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892118" y="6384925"/>
            <a:ext cx="225213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855878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iming>
    <p:tnLst>
      <p:par>
        <p:cTn id="1" dur="indefinite" restart="never" nodeType="tmRoot"/>
      </p:par>
    </p:tnLst>
  </p:timing>
  <p:txStyles>
    <p:titleStyle>
      <a:lvl1pPr algn="l" defTabSz="685800" rtl="0" eaLnBrk="0" fontAlgn="base" hangingPunct="0">
        <a:lnSpc>
          <a:spcPct val="85000"/>
        </a:lnSpc>
        <a:spcBef>
          <a:spcPct val="0"/>
        </a:spcBef>
        <a:spcAft>
          <a:spcPct val="0"/>
        </a:spcAft>
        <a:defRPr sz="3600" kern="1200" spc="-38">
          <a:solidFill>
            <a:srgbClr val="404040"/>
          </a:solidFill>
          <a:latin typeface="+mj-lt"/>
          <a:ea typeface="+mj-ea"/>
          <a:cs typeface="+mj-cs"/>
        </a:defRPr>
      </a:lvl1pPr>
      <a:lvl2pPr algn="l" defTabSz="685800" rtl="0" eaLnBrk="0" fontAlgn="base" hangingPunct="0">
        <a:lnSpc>
          <a:spcPct val="85000"/>
        </a:lnSpc>
        <a:spcBef>
          <a:spcPct val="0"/>
        </a:spcBef>
        <a:spcAft>
          <a:spcPct val="0"/>
        </a:spcAft>
        <a:defRPr sz="3600">
          <a:solidFill>
            <a:srgbClr val="404040"/>
          </a:solidFill>
          <a:latin typeface="Calibri Light" panose="020F0302020204030204" pitchFamily="34" charset="0"/>
        </a:defRPr>
      </a:lvl2pPr>
      <a:lvl3pPr algn="l" defTabSz="685800" rtl="0" eaLnBrk="0" fontAlgn="base" hangingPunct="0">
        <a:lnSpc>
          <a:spcPct val="85000"/>
        </a:lnSpc>
        <a:spcBef>
          <a:spcPct val="0"/>
        </a:spcBef>
        <a:spcAft>
          <a:spcPct val="0"/>
        </a:spcAft>
        <a:defRPr sz="3600">
          <a:solidFill>
            <a:srgbClr val="404040"/>
          </a:solidFill>
          <a:latin typeface="Calibri Light" panose="020F0302020204030204" pitchFamily="34" charset="0"/>
        </a:defRPr>
      </a:lvl3pPr>
      <a:lvl4pPr algn="l" defTabSz="685800" rtl="0" eaLnBrk="0" fontAlgn="base" hangingPunct="0">
        <a:lnSpc>
          <a:spcPct val="85000"/>
        </a:lnSpc>
        <a:spcBef>
          <a:spcPct val="0"/>
        </a:spcBef>
        <a:spcAft>
          <a:spcPct val="0"/>
        </a:spcAft>
        <a:defRPr sz="3600">
          <a:solidFill>
            <a:srgbClr val="404040"/>
          </a:solidFill>
          <a:latin typeface="Calibri Light" panose="020F0302020204030204" pitchFamily="34" charset="0"/>
        </a:defRPr>
      </a:lvl4pPr>
      <a:lvl5pPr algn="l" defTabSz="685800" rtl="0" eaLnBrk="0" fontAlgn="base" hangingPunct="0">
        <a:lnSpc>
          <a:spcPct val="85000"/>
        </a:lnSpc>
        <a:spcBef>
          <a:spcPct val="0"/>
        </a:spcBef>
        <a:spcAft>
          <a:spcPct val="0"/>
        </a:spcAft>
        <a:defRPr sz="3600">
          <a:solidFill>
            <a:srgbClr val="404040"/>
          </a:solidFill>
          <a:latin typeface="Calibri Light" panose="020F0302020204030204" pitchFamily="34" charset="0"/>
        </a:defRPr>
      </a:lvl5pPr>
      <a:lvl6pPr marL="457200" algn="l" defTabSz="685800" rtl="0" fontAlgn="base">
        <a:lnSpc>
          <a:spcPct val="85000"/>
        </a:lnSpc>
        <a:spcBef>
          <a:spcPct val="0"/>
        </a:spcBef>
        <a:spcAft>
          <a:spcPct val="0"/>
        </a:spcAft>
        <a:defRPr sz="3600">
          <a:solidFill>
            <a:srgbClr val="404040"/>
          </a:solidFill>
          <a:latin typeface="Calibri Light" panose="020F0302020204030204" pitchFamily="34" charset="0"/>
        </a:defRPr>
      </a:lvl6pPr>
      <a:lvl7pPr marL="914400" algn="l" defTabSz="685800" rtl="0" fontAlgn="base">
        <a:lnSpc>
          <a:spcPct val="85000"/>
        </a:lnSpc>
        <a:spcBef>
          <a:spcPct val="0"/>
        </a:spcBef>
        <a:spcAft>
          <a:spcPct val="0"/>
        </a:spcAft>
        <a:defRPr sz="3600">
          <a:solidFill>
            <a:srgbClr val="404040"/>
          </a:solidFill>
          <a:latin typeface="Calibri Light" panose="020F0302020204030204" pitchFamily="34" charset="0"/>
        </a:defRPr>
      </a:lvl7pPr>
      <a:lvl8pPr marL="1371600" algn="l" defTabSz="685800" rtl="0" fontAlgn="base">
        <a:lnSpc>
          <a:spcPct val="85000"/>
        </a:lnSpc>
        <a:spcBef>
          <a:spcPct val="0"/>
        </a:spcBef>
        <a:spcAft>
          <a:spcPct val="0"/>
        </a:spcAft>
        <a:defRPr sz="3600">
          <a:solidFill>
            <a:srgbClr val="404040"/>
          </a:solidFill>
          <a:latin typeface="Calibri Light" panose="020F0302020204030204" pitchFamily="34" charset="0"/>
        </a:defRPr>
      </a:lvl8pPr>
      <a:lvl9pPr marL="1828800" algn="l" defTabSz="685800" rtl="0" fontAlgn="base">
        <a:lnSpc>
          <a:spcPct val="85000"/>
        </a:lnSpc>
        <a:spcBef>
          <a:spcPct val="0"/>
        </a:spcBef>
        <a:spcAft>
          <a:spcPct val="0"/>
        </a:spcAft>
        <a:defRPr sz="3600">
          <a:solidFill>
            <a:srgbClr val="404040"/>
          </a:solidFill>
          <a:latin typeface="Calibri Light" panose="020F0302020204030204" pitchFamily="34" charset="0"/>
        </a:defRPr>
      </a:lvl9pPr>
    </p:titleStyle>
    <p:bodyStyle>
      <a:lvl1pPr marL="68263" indent="-68263" algn="l" defTabSz="685800" rtl="0" eaLnBrk="0" fontAlgn="base" hangingPunct="0">
        <a:lnSpc>
          <a:spcPct val="90000"/>
        </a:lnSpc>
        <a:spcBef>
          <a:spcPts val="900"/>
        </a:spcBef>
        <a:spcAft>
          <a:spcPts val="150"/>
        </a:spcAft>
        <a:buClr>
          <a:schemeClr val="accent1"/>
        </a:buClr>
        <a:buSzPct val="100000"/>
        <a:buFont typeface="Calibri" panose="020F0502020204030204" pitchFamily="34" charset="0"/>
        <a:buChar char=" "/>
        <a:defRPr sz="1500" kern="1200">
          <a:solidFill>
            <a:srgbClr val="404040"/>
          </a:solidFill>
          <a:latin typeface="+mn-lt"/>
          <a:ea typeface="+mn-ea"/>
          <a:cs typeface="+mn-cs"/>
        </a:defRPr>
      </a:lvl1pPr>
      <a:lvl2pPr marL="287338" indent="-136525" algn="l" defTabSz="685800" rtl="0" eaLnBrk="0" fontAlgn="base" hangingPunct="0">
        <a:lnSpc>
          <a:spcPct val="90000"/>
        </a:lnSpc>
        <a:spcBef>
          <a:spcPts val="150"/>
        </a:spcBef>
        <a:spcAft>
          <a:spcPts val="300"/>
        </a:spcAft>
        <a:buClr>
          <a:schemeClr val="accent1"/>
        </a:buClr>
        <a:buFont typeface="Calibri" panose="020F0502020204030204" pitchFamily="34" charset="0"/>
        <a:buChar char="◦"/>
        <a:defRPr sz="1300" kern="1200">
          <a:solidFill>
            <a:srgbClr val="404040"/>
          </a:solidFill>
          <a:latin typeface="+mn-lt"/>
          <a:ea typeface="+mn-ea"/>
          <a:cs typeface="+mn-cs"/>
        </a:defRPr>
      </a:lvl2pPr>
      <a:lvl3pPr marL="423863" indent="-136525" algn="l" defTabSz="685800" rtl="0" eaLnBrk="0" fontAlgn="base" hangingPunct="0">
        <a:lnSpc>
          <a:spcPct val="90000"/>
        </a:lnSpc>
        <a:spcBef>
          <a:spcPts val="150"/>
        </a:spcBef>
        <a:spcAft>
          <a:spcPts val="300"/>
        </a:spcAft>
        <a:buClr>
          <a:schemeClr val="accent1"/>
        </a:buClr>
        <a:buFont typeface="Calibri" panose="020F0502020204030204" pitchFamily="34" charset="0"/>
        <a:buChar char="◦"/>
        <a:defRPr sz="1000" kern="1200">
          <a:solidFill>
            <a:srgbClr val="404040"/>
          </a:solidFill>
          <a:latin typeface="+mn-lt"/>
          <a:ea typeface="+mn-ea"/>
          <a:cs typeface="+mn-cs"/>
        </a:defRPr>
      </a:lvl3pPr>
      <a:lvl4pPr marL="561975" indent="-136525" algn="l" defTabSz="685800" rtl="0" eaLnBrk="0" fontAlgn="base" hangingPunct="0">
        <a:lnSpc>
          <a:spcPct val="90000"/>
        </a:lnSpc>
        <a:spcBef>
          <a:spcPts val="150"/>
        </a:spcBef>
        <a:spcAft>
          <a:spcPts val="300"/>
        </a:spcAft>
        <a:buClr>
          <a:schemeClr val="accent1"/>
        </a:buClr>
        <a:buFont typeface="Calibri" panose="020F0502020204030204" pitchFamily="34" charset="0"/>
        <a:buChar char="◦"/>
        <a:defRPr sz="1000" kern="1200">
          <a:solidFill>
            <a:srgbClr val="404040"/>
          </a:solidFill>
          <a:latin typeface="+mn-lt"/>
          <a:ea typeface="+mn-ea"/>
          <a:cs typeface="+mn-cs"/>
        </a:defRPr>
      </a:lvl4pPr>
      <a:lvl5pPr marL="698500" indent="-136525" algn="l" defTabSz="685800" rtl="0" eaLnBrk="0" fontAlgn="base" hangingPunct="0">
        <a:lnSpc>
          <a:spcPct val="90000"/>
        </a:lnSpc>
        <a:spcBef>
          <a:spcPts val="150"/>
        </a:spcBef>
        <a:spcAft>
          <a:spcPts val="300"/>
        </a:spcAft>
        <a:buClr>
          <a:schemeClr val="accent1"/>
        </a:buClr>
        <a:buFont typeface="Calibri" panose="020F0502020204030204" pitchFamily="34" charset="0"/>
        <a:buChar char="◦"/>
        <a:defRPr sz="1000" kern="1200">
          <a:solidFill>
            <a:srgbClr val="404040"/>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6.jpeg"/><Relationship Id="rId11" Type="http://schemas.openxmlformats.org/officeDocument/2006/relationships/hyperlink" Target="http://www.sensear.com/" TargetMode="External"/><Relationship Id="rId5" Type="http://schemas.openxmlformats.org/officeDocument/2006/relationships/image" Target="../media/image15.png"/><Relationship Id="rId10" Type="http://schemas.openxmlformats.org/officeDocument/2006/relationships/image" Target="../media/image19.jpeg"/><Relationship Id="rId4" Type="http://schemas.openxmlformats.org/officeDocument/2006/relationships/image" Target="../media/image14.jpe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36.jp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jp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25.xml"/><Relationship Id="rId16"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395179" y="2561109"/>
            <a:ext cx="5587684" cy="1898322"/>
          </a:xfrm>
        </p:spPr>
        <p:txBody>
          <a:bodyPr>
            <a:normAutofit/>
          </a:bodyPr>
          <a:lstStyle/>
          <a:p>
            <a:r>
              <a:rPr lang="en-US" dirty="0" smtClean="0"/>
              <a:t>Commercialisation</a:t>
            </a:r>
            <a:endParaRPr lang="en-US" dirty="0"/>
          </a:p>
        </p:txBody>
      </p:sp>
    </p:spTree>
    <p:extLst>
      <p:ext uri="{BB962C8B-B14F-4D97-AF65-F5344CB8AC3E}">
        <p14:creationId xmlns:p14="http://schemas.microsoft.com/office/powerpoint/2010/main" val="1315463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Rectangle 307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 name="Oval 1"/>
          <p:cNvSpPr/>
          <p:nvPr/>
        </p:nvSpPr>
        <p:spPr>
          <a:xfrm>
            <a:off x="4082387" y="2922588"/>
            <a:ext cx="3832842" cy="1138238"/>
          </a:xfrm>
          <a:prstGeom prst="ellipse">
            <a:avLst/>
          </a:prstGeom>
          <a:solidFill>
            <a:schemeClr val="bg1"/>
          </a:solidFill>
          <a:ln w="57150"/>
          <a:effectLst>
            <a:outerShdw blurRad="152400" dist="76200" dir="48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22809" y="829469"/>
            <a:ext cx="3381328" cy="1138238"/>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2809" y="2922588"/>
            <a:ext cx="3381328" cy="1138238"/>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308144" y="829469"/>
            <a:ext cx="3381328" cy="1138238"/>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487864" y="829469"/>
            <a:ext cx="3381328" cy="1138238"/>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487864" y="2922588"/>
            <a:ext cx="3381328" cy="1138238"/>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14" descr="SCANALYSE_blue_on_white"/>
          <p:cNvPicPr>
            <a:picLocks noChangeAspect="1" noChangeArrowheads="1"/>
          </p:cNvPicPr>
          <p:nvPr/>
        </p:nvPicPr>
        <p:blipFill>
          <a:blip r:embed="rId3" cstate="print"/>
          <a:srcRect/>
          <a:stretch>
            <a:fillRect/>
          </a:stretch>
        </p:blipFill>
        <p:spPr bwMode="auto">
          <a:xfrm>
            <a:off x="1067762" y="3206685"/>
            <a:ext cx="1857770" cy="629546"/>
          </a:xfrm>
          <a:prstGeom prst="rect">
            <a:avLst/>
          </a:prstGeom>
          <a:noFill/>
          <a:ln w="9525">
            <a:noFill/>
            <a:miter lim="800000"/>
            <a:headEnd/>
            <a:tailEnd/>
          </a:ln>
          <a:effectLst/>
        </p:spPr>
      </p:pic>
      <p:pic>
        <p:nvPicPr>
          <p:cNvPr id="43" name="Picture 4" descr="J:\ORD\GENERAL\IP Commercialisation\2.Corporate Entities\Renergi Pty Ltd\Operations\7. Other\Corporate Logo\Renergi 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3095" b="23095"/>
          <a:stretch/>
        </p:blipFill>
        <p:spPr bwMode="auto">
          <a:xfrm>
            <a:off x="4672347" y="1067100"/>
            <a:ext cx="2652922" cy="66297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31" y="1036106"/>
            <a:ext cx="2820884" cy="779996"/>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6704" y="936764"/>
            <a:ext cx="923648" cy="923648"/>
          </a:xfrm>
          <a:prstGeom prst="rect">
            <a:avLst/>
          </a:prstGeom>
        </p:spPr>
      </p:pic>
      <p:pic>
        <p:nvPicPr>
          <p:cNvPr id="47" name="Picture 7" descr="logo-large-glo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62874" y="3078782"/>
            <a:ext cx="1631308" cy="8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Straight Connector 48"/>
          <p:cNvCxnSpPr>
            <a:cxnSpLocks/>
            <a:stCxn id="2" idx="0"/>
            <a:endCxn id="33" idx="4"/>
          </p:cNvCxnSpPr>
          <p:nvPr/>
        </p:nvCxnSpPr>
        <p:spPr>
          <a:xfrm flipV="1">
            <a:off x="5998808" y="1967707"/>
            <a:ext cx="0" cy="95488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stCxn id="2" idx="7"/>
            <a:endCxn id="35" idx="3"/>
          </p:cNvCxnSpPr>
          <p:nvPr/>
        </p:nvCxnSpPr>
        <p:spPr>
          <a:xfrm flipV="1">
            <a:off x="7353922" y="1801016"/>
            <a:ext cx="1629126" cy="128826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a:stCxn id="2" idx="1"/>
            <a:endCxn id="3" idx="5"/>
          </p:cNvCxnSpPr>
          <p:nvPr/>
        </p:nvCxnSpPr>
        <p:spPr>
          <a:xfrm flipH="1" flipV="1">
            <a:off x="3208953" y="1801016"/>
            <a:ext cx="1434741" cy="128826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a:stCxn id="2" idx="6"/>
            <a:endCxn id="36" idx="2"/>
          </p:cNvCxnSpPr>
          <p:nvPr/>
        </p:nvCxnSpPr>
        <p:spPr>
          <a:xfrm>
            <a:off x="7915229" y="3491707"/>
            <a:ext cx="572635"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a:stCxn id="31" idx="6"/>
            <a:endCxn id="2" idx="2"/>
          </p:cNvCxnSpPr>
          <p:nvPr/>
        </p:nvCxnSpPr>
        <p:spPr>
          <a:xfrm>
            <a:off x="3704137" y="3491707"/>
            <a:ext cx="37825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a:stCxn id="2" idx="3"/>
            <a:endCxn id="40" idx="7"/>
          </p:cNvCxnSpPr>
          <p:nvPr/>
        </p:nvCxnSpPr>
        <p:spPr>
          <a:xfrm flipH="1">
            <a:off x="3208953" y="3894135"/>
            <a:ext cx="1434741" cy="116285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a:stCxn id="34" idx="0"/>
            <a:endCxn id="2" idx="4"/>
          </p:cNvCxnSpPr>
          <p:nvPr/>
        </p:nvCxnSpPr>
        <p:spPr>
          <a:xfrm flipV="1">
            <a:off x="5998808" y="4060826"/>
            <a:ext cx="0" cy="82946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cxnSpLocks/>
            <a:stCxn id="2" idx="5"/>
            <a:endCxn id="32" idx="1"/>
          </p:cNvCxnSpPr>
          <p:nvPr/>
        </p:nvCxnSpPr>
        <p:spPr>
          <a:xfrm>
            <a:off x="7353922" y="3894135"/>
            <a:ext cx="1629126" cy="116285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rotWithShape="1">
          <a:blip r:embed="rId8"/>
          <a:srcRect l="8180" t="25294" r="8640" b="37032"/>
          <a:stretch/>
        </p:blipFill>
        <p:spPr>
          <a:xfrm>
            <a:off x="4414948" y="3271380"/>
            <a:ext cx="3167720" cy="440654"/>
          </a:xfrm>
          <a:prstGeom prst="rect">
            <a:avLst/>
          </a:prstGeom>
        </p:spPr>
      </p:pic>
      <p:sp>
        <p:nvSpPr>
          <p:cNvPr id="32" name="Oval 31"/>
          <p:cNvSpPr/>
          <p:nvPr/>
        </p:nvSpPr>
        <p:spPr>
          <a:xfrm>
            <a:off x="8487864" y="4890294"/>
            <a:ext cx="3381328" cy="1138238"/>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308144" y="4890294"/>
            <a:ext cx="3381328" cy="1138238"/>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22809" y="4890294"/>
            <a:ext cx="3381328" cy="1138238"/>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2" descr="iCetana Logo colour FINAL"/>
          <p:cNvPicPr>
            <a:picLocks noChangeAspect="1" noChangeArrowheads="1"/>
          </p:cNvPicPr>
          <p:nvPr/>
        </p:nvPicPr>
        <p:blipFill>
          <a:blip r:embed="rId9" cstate="print"/>
          <a:srcRect l="10008" t="16292" r="6888" b="11435"/>
          <a:stretch>
            <a:fillRect/>
          </a:stretch>
        </p:blipFill>
        <p:spPr bwMode="auto">
          <a:xfrm>
            <a:off x="5303689" y="5031440"/>
            <a:ext cx="1466758" cy="855710"/>
          </a:xfrm>
          <a:prstGeom prst="rect">
            <a:avLst/>
          </a:prstGeom>
          <a:noFill/>
          <a:ln w="9525">
            <a:noFill/>
            <a:miter lim="800000"/>
            <a:headEnd/>
            <a:tailEnd/>
          </a:ln>
        </p:spPr>
      </p:pic>
      <p:pic>
        <p:nvPicPr>
          <p:cNvPr id="44" name="Picture 2" descr="C:\Users\240529h\AppData\Local\Microsoft\Windows\Temporary Internet Files\Content.Outlook\XS4MT0JO\HiSeis_logo_rgb.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60766" y="5055618"/>
            <a:ext cx="1705414" cy="8075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7" descr="Sensear - Hearing Protection and Clear Communication">
            <a:hlinkClick r:id="rId11"/>
          </p:cNvPr>
          <p:cNvPicPr>
            <a:picLocks noChangeAspect="1" noChangeArrowheads="1"/>
          </p:cNvPicPr>
          <p:nvPr/>
        </p:nvPicPr>
        <p:blipFill>
          <a:blip r:embed="rId12" cstate="print"/>
          <a:srcRect/>
          <a:stretch>
            <a:fillRect/>
          </a:stretch>
        </p:blipFill>
        <p:spPr bwMode="auto">
          <a:xfrm>
            <a:off x="9329703" y="5083667"/>
            <a:ext cx="1697650" cy="751492"/>
          </a:xfrm>
          <a:prstGeom prst="rect">
            <a:avLst/>
          </a:prstGeom>
          <a:noFill/>
        </p:spPr>
      </p:pic>
    </p:spTree>
    <p:extLst>
      <p:ext uri="{BB962C8B-B14F-4D97-AF65-F5344CB8AC3E}">
        <p14:creationId xmlns:p14="http://schemas.microsoft.com/office/powerpoint/2010/main" val="17100270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9460" name="AutoShape 11" descr="3367934081_927753"/>
          <p:cNvSpPr>
            <a:spLocks noChangeAspect="1" noChangeArrowheads="1"/>
          </p:cNvSpPr>
          <p:nvPr/>
        </p:nvSpPr>
        <p:spPr bwMode="auto">
          <a:xfrm>
            <a:off x="5943600" y="3275014"/>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61" name="AutoShape 13" descr="3367934081_927753"/>
          <p:cNvSpPr>
            <a:spLocks noChangeAspect="1" noChangeArrowheads="1"/>
          </p:cNvSpPr>
          <p:nvPr/>
        </p:nvSpPr>
        <p:spPr bwMode="auto">
          <a:xfrm>
            <a:off x="5943600" y="3275014"/>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 name="Picture 1"/>
          <p:cNvPicPr>
            <a:picLocks noChangeAspect="1"/>
          </p:cNvPicPr>
          <p:nvPr/>
        </p:nvPicPr>
        <p:blipFill>
          <a:blip r:embed="rId3"/>
          <a:stretch>
            <a:fillRect/>
          </a:stretch>
        </p:blipFill>
        <p:spPr>
          <a:xfrm>
            <a:off x="1775400" y="1772770"/>
            <a:ext cx="8641200" cy="2882890"/>
          </a:xfrm>
          <a:prstGeom prst="rect">
            <a:avLst/>
          </a:prstGeom>
        </p:spPr>
      </p:pic>
    </p:spTree>
    <p:extLst>
      <p:ext uri="{BB962C8B-B14F-4D97-AF65-F5344CB8AC3E}">
        <p14:creationId xmlns:p14="http://schemas.microsoft.com/office/powerpoint/2010/main" val="33854452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AU" dirty="0" smtClean="0"/>
              <a:t>Overview</a:t>
            </a:r>
          </a:p>
        </p:txBody>
      </p:sp>
      <p:sp>
        <p:nvSpPr>
          <p:cNvPr id="20483" name="Content Placeholder 2"/>
          <p:cNvSpPr>
            <a:spLocks noGrp="1"/>
          </p:cNvSpPr>
          <p:nvPr>
            <p:ph idx="1"/>
          </p:nvPr>
        </p:nvSpPr>
        <p:spPr>
          <a:xfrm>
            <a:off x="1981200" y="1268700"/>
            <a:ext cx="8229600" cy="4852988"/>
          </a:xfrm>
        </p:spPr>
        <p:txBody>
          <a:bodyPr/>
          <a:lstStyle/>
          <a:p>
            <a:r>
              <a:rPr lang="en-AU" dirty="0" smtClean="0">
                <a:solidFill>
                  <a:srgbClr val="000000"/>
                </a:solidFill>
              </a:rPr>
              <a:t>Hearing assistance for high noise environments</a:t>
            </a:r>
          </a:p>
          <a:p>
            <a:r>
              <a:rPr lang="en-AU" dirty="0" smtClean="0">
                <a:solidFill>
                  <a:srgbClr val="000000"/>
                </a:solidFill>
              </a:rPr>
              <a:t>Amplifies voice while dampening surrounding noise </a:t>
            </a:r>
          </a:p>
          <a:p>
            <a:r>
              <a:rPr lang="en-AU" dirty="0" smtClean="0">
                <a:solidFill>
                  <a:srgbClr val="000000"/>
                </a:solidFill>
              </a:rPr>
              <a:t>Based in the US and selling into international markets</a:t>
            </a:r>
          </a:p>
          <a:p>
            <a:pPr>
              <a:buFont typeface="Wingdings" pitchFamily="2" charset="2"/>
              <a:buNone/>
            </a:pPr>
            <a:endParaRPr lang="en-AU" dirty="0" smtClean="0"/>
          </a:p>
        </p:txBody>
      </p:sp>
      <p:pic>
        <p:nvPicPr>
          <p:cNvPr id="20485" name="Picture 5" descr="SM1-Ear muff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4113" y="3579624"/>
            <a:ext cx="242887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6" descr="M1-W1_4_070515-1_2"/>
          <p:cNvPicPr>
            <a:picLocks noChangeAspect="1" noChangeArrowheads="1"/>
          </p:cNvPicPr>
          <p:nvPr/>
        </p:nvPicPr>
        <p:blipFill>
          <a:blip r:embed="rId4" cstate="print">
            <a:clrChange>
              <a:clrFrom>
                <a:srgbClr val="004A80"/>
              </a:clrFrom>
              <a:clrTo>
                <a:srgbClr val="004A80">
                  <a:alpha val="0"/>
                </a:srgbClr>
              </a:clrTo>
            </a:clrChange>
            <a:extLst>
              <a:ext uri="{28A0092B-C50C-407E-A947-70E740481C1C}">
                <a14:useLocalDpi xmlns:a14="http://schemas.microsoft.com/office/drawing/2010/main" val="0"/>
              </a:ext>
            </a:extLst>
          </a:blip>
          <a:srcRect/>
          <a:stretch>
            <a:fillRect/>
          </a:stretch>
        </p:blipFill>
        <p:spPr bwMode="auto">
          <a:xfrm>
            <a:off x="5375901" y="3438816"/>
            <a:ext cx="3251435" cy="2569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72099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78027" y="0"/>
            <a:ext cx="5313405" cy="6857999"/>
          </a:xfrm>
          <a:prstGeom prst="rect">
            <a:avLst/>
          </a:prstGeom>
        </p:spPr>
      </p:pic>
    </p:spTree>
    <p:extLst>
      <p:ext uri="{BB962C8B-B14F-4D97-AF65-F5344CB8AC3E}">
        <p14:creationId xmlns:p14="http://schemas.microsoft.com/office/powerpoint/2010/main" val="3145592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a:stretch>
            <a:fillRect/>
          </a:stretch>
        </p:blipFill>
        <p:spPr>
          <a:xfrm>
            <a:off x="6807546" y="681271"/>
            <a:ext cx="3784489" cy="5354572"/>
          </a:xfrm>
          <a:prstGeom prst="rect">
            <a:avLst/>
          </a:prstGeom>
        </p:spPr>
      </p:pic>
      <p:pic>
        <p:nvPicPr>
          <p:cNvPr id="9" name="Picture 8"/>
          <p:cNvPicPr>
            <a:picLocks noChangeAspect="1"/>
          </p:cNvPicPr>
          <p:nvPr/>
        </p:nvPicPr>
        <p:blipFill>
          <a:blip r:embed="rId4"/>
          <a:stretch>
            <a:fillRect/>
          </a:stretch>
        </p:blipFill>
        <p:spPr>
          <a:xfrm>
            <a:off x="1749781" y="681271"/>
            <a:ext cx="3784490" cy="5354572"/>
          </a:xfrm>
          <a:prstGeom prst="rect">
            <a:avLst/>
          </a:prstGeom>
        </p:spPr>
      </p:pic>
    </p:spTree>
    <p:extLst>
      <p:ext uri="{BB962C8B-B14F-4D97-AF65-F5344CB8AC3E}">
        <p14:creationId xmlns:p14="http://schemas.microsoft.com/office/powerpoint/2010/main" val="37270320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AU" dirty="0"/>
              <a:t>Sound suppression devices, including sound suppression devices using active and/or passive sound suppression; ear muffs in the form of headphones or earphones; ear plugs; sound enhancement devices, including sound enhancement devices when combined with, or incorporated into, any of the </a:t>
            </a:r>
            <a:r>
              <a:rPr lang="en-AU" dirty="0" err="1"/>
              <a:t>aforestated</a:t>
            </a:r>
            <a:r>
              <a:rPr lang="en-AU" dirty="0"/>
              <a:t> goods; electronics modules, including electronics modules incorporating battery packs, and including electronics modules when combined with, or incorporated into, any of the </a:t>
            </a:r>
            <a:r>
              <a:rPr lang="en-AU" dirty="0" err="1"/>
              <a:t>aforestated</a:t>
            </a:r>
            <a:r>
              <a:rPr lang="en-AU" dirty="0"/>
              <a:t> goods; telecommunications devices and systems, including wireless telecommunications devices and connectors for the connection of telecommunications devices, and including telecommunications devices and systems when combined with, or incorporated into, any of the </a:t>
            </a:r>
            <a:r>
              <a:rPr lang="en-AU" dirty="0" err="1"/>
              <a:t>aforestated</a:t>
            </a:r>
            <a:r>
              <a:rPr lang="en-AU" dirty="0"/>
              <a:t> goods; software; parts, fittings and accessories for any of the </a:t>
            </a:r>
            <a:r>
              <a:rPr lang="en-AU" dirty="0" err="1"/>
              <a:t>aforestated</a:t>
            </a:r>
            <a:r>
              <a:rPr lang="en-AU" dirty="0"/>
              <a:t> goods</a:t>
            </a:r>
            <a:endParaRPr lang="en-US" dirty="0"/>
          </a:p>
        </p:txBody>
      </p:sp>
      <p:pic>
        <p:nvPicPr>
          <p:cNvPr id="4" name="Picture 3"/>
          <p:cNvPicPr>
            <a:picLocks noChangeAspect="1"/>
          </p:cNvPicPr>
          <p:nvPr/>
        </p:nvPicPr>
        <p:blipFill>
          <a:blip r:embed="rId3"/>
          <a:stretch>
            <a:fillRect/>
          </a:stretch>
        </p:blipFill>
        <p:spPr>
          <a:xfrm>
            <a:off x="4872401" y="68778"/>
            <a:ext cx="2857500" cy="1533525"/>
          </a:xfrm>
          <a:prstGeom prst="rect">
            <a:avLst/>
          </a:prstGeom>
        </p:spPr>
      </p:pic>
      <p:pic>
        <p:nvPicPr>
          <p:cNvPr id="5" name="Picture 4"/>
          <p:cNvPicPr>
            <a:picLocks noChangeAspect="1"/>
          </p:cNvPicPr>
          <p:nvPr/>
        </p:nvPicPr>
        <p:blipFill>
          <a:blip r:embed="rId4"/>
          <a:stretch>
            <a:fillRect/>
          </a:stretch>
        </p:blipFill>
        <p:spPr>
          <a:xfrm>
            <a:off x="8642062" y="274081"/>
            <a:ext cx="2857500" cy="1104900"/>
          </a:xfrm>
          <a:prstGeom prst="rect">
            <a:avLst/>
          </a:prstGeom>
        </p:spPr>
      </p:pic>
      <p:pic>
        <p:nvPicPr>
          <p:cNvPr id="8" name="Picture 7"/>
          <p:cNvPicPr>
            <a:picLocks noChangeAspect="1"/>
          </p:cNvPicPr>
          <p:nvPr/>
        </p:nvPicPr>
        <p:blipFill>
          <a:blip r:embed="rId5"/>
          <a:stretch>
            <a:fillRect/>
          </a:stretch>
        </p:blipFill>
        <p:spPr>
          <a:xfrm>
            <a:off x="708660" y="201887"/>
            <a:ext cx="3798630" cy="1267305"/>
          </a:xfrm>
          <a:prstGeom prst="rect">
            <a:avLst/>
          </a:prstGeom>
        </p:spPr>
      </p:pic>
    </p:spTree>
    <p:extLst>
      <p:ext uri="{BB962C8B-B14F-4D97-AF65-F5344CB8AC3E}">
        <p14:creationId xmlns:p14="http://schemas.microsoft.com/office/powerpoint/2010/main" val="10087619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AU" dirty="0" smtClean="0"/>
              <a:t>Overview</a:t>
            </a:r>
          </a:p>
        </p:txBody>
      </p:sp>
      <p:sp>
        <p:nvSpPr>
          <p:cNvPr id="3" name="Content Placeholder 2"/>
          <p:cNvSpPr>
            <a:spLocks noGrp="1"/>
          </p:cNvSpPr>
          <p:nvPr>
            <p:ph idx="1"/>
          </p:nvPr>
        </p:nvSpPr>
        <p:spPr>
          <a:xfrm>
            <a:off x="1932381" y="1752871"/>
            <a:ext cx="8229600" cy="4852988"/>
          </a:xfrm>
        </p:spPr>
        <p:txBody>
          <a:bodyPr>
            <a:normAutofit/>
          </a:bodyPr>
          <a:lstStyle/>
          <a:p>
            <a:pPr>
              <a:defRPr/>
            </a:pPr>
            <a:r>
              <a:rPr lang="en-AU" dirty="0" smtClean="0">
                <a:solidFill>
                  <a:srgbClr val="000000"/>
                </a:solidFill>
              </a:rPr>
              <a:t>Patent filed and granted</a:t>
            </a:r>
          </a:p>
          <a:p>
            <a:pPr>
              <a:defRPr/>
            </a:pPr>
            <a:r>
              <a:rPr lang="en-AU" dirty="0" smtClean="0">
                <a:solidFill>
                  <a:srgbClr val="000000"/>
                </a:solidFill>
              </a:rPr>
              <a:t>General trademark and technology trademark for OEM application</a:t>
            </a:r>
          </a:p>
          <a:p>
            <a:pPr>
              <a:defRPr/>
            </a:pPr>
            <a:r>
              <a:rPr lang="en-AU" dirty="0">
                <a:solidFill>
                  <a:srgbClr val="000000"/>
                </a:solidFill>
              </a:rPr>
              <a:t>Software protection. Encryption, dongles, control of source code, obfuscation </a:t>
            </a:r>
            <a:endParaRPr lang="en-AU" dirty="0" smtClean="0">
              <a:solidFill>
                <a:srgbClr val="000000"/>
              </a:solidFill>
            </a:endParaRPr>
          </a:p>
          <a:p>
            <a:pPr>
              <a:defRPr/>
            </a:pPr>
            <a:r>
              <a:rPr lang="en-AU" dirty="0" smtClean="0">
                <a:solidFill>
                  <a:srgbClr val="000000"/>
                </a:solidFill>
              </a:rPr>
              <a:t>Lock in of research provider</a:t>
            </a:r>
            <a:endParaRPr lang="en-AU" dirty="0">
              <a:solidFill>
                <a:srgbClr val="000000"/>
              </a:solidFill>
            </a:endParaRPr>
          </a:p>
          <a:p>
            <a:pPr>
              <a:defRPr/>
            </a:pPr>
            <a:r>
              <a:rPr lang="en-AU" dirty="0" smtClean="0">
                <a:solidFill>
                  <a:srgbClr val="000000"/>
                </a:solidFill>
              </a:rPr>
              <a:t>Manufacturing strategy</a:t>
            </a:r>
          </a:p>
        </p:txBody>
      </p:sp>
    </p:spTree>
    <p:extLst>
      <p:ext uri="{BB962C8B-B14F-4D97-AF65-F5344CB8AC3E}">
        <p14:creationId xmlns:p14="http://schemas.microsoft.com/office/powerpoint/2010/main" val="25761692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2 cut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632" y="1465384"/>
            <a:ext cx="9144000" cy="4640580"/>
          </a:xfrm>
          <a:prstGeom prst="rect">
            <a:avLst/>
          </a:prstGeom>
        </p:spPr>
      </p:pic>
      <p:sp>
        <p:nvSpPr>
          <p:cNvPr id="2" name="TextBox 1"/>
          <p:cNvSpPr txBox="1"/>
          <p:nvPr/>
        </p:nvSpPr>
        <p:spPr>
          <a:xfrm>
            <a:off x="1202385" y="503434"/>
            <a:ext cx="3954929" cy="461665"/>
          </a:xfrm>
          <a:prstGeom prst="rect">
            <a:avLst/>
          </a:prstGeom>
          <a:noFill/>
        </p:spPr>
        <p:txBody>
          <a:bodyPr wrap="none" rtlCol="0">
            <a:spAutoFit/>
          </a:bodyPr>
          <a:lstStyle/>
          <a:p>
            <a:r>
              <a:rPr lang="en-US" sz="2400" u="sng" dirty="0">
                <a:solidFill>
                  <a:prstClr val="white"/>
                </a:solidFill>
                <a:latin typeface="Calibri"/>
                <a:cs typeface="Calibri"/>
              </a:rPr>
              <a:t>Global </a:t>
            </a:r>
            <a:r>
              <a:rPr lang="en-US" sz="2400" u="sng" dirty="0" err="1">
                <a:solidFill>
                  <a:prstClr val="white"/>
                </a:solidFill>
                <a:latin typeface="Calibri"/>
                <a:cs typeface="Calibri"/>
              </a:rPr>
              <a:t>vs</a:t>
            </a:r>
            <a:r>
              <a:rPr lang="en-US" sz="2400" u="sng" dirty="0">
                <a:solidFill>
                  <a:prstClr val="white"/>
                </a:solidFill>
                <a:latin typeface="Calibri"/>
                <a:cs typeface="Calibri"/>
              </a:rPr>
              <a:t> Local Manufacturing</a:t>
            </a:r>
          </a:p>
        </p:txBody>
      </p:sp>
      <p:sp>
        <p:nvSpPr>
          <p:cNvPr id="7" name="TextBox 6"/>
          <p:cNvSpPr txBox="1"/>
          <p:nvPr/>
        </p:nvSpPr>
        <p:spPr>
          <a:xfrm>
            <a:off x="2153165" y="5490412"/>
            <a:ext cx="8081945" cy="646331"/>
          </a:xfrm>
          <a:prstGeom prst="rect">
            <a:avLst/>
          </a:prstGeom>
          <a:noFill/>
        </p:spPr>
        <p:txBody>
          <a:bodyPr wrap="square" rtlCol="0">
            <a:spAutoFit/>
          </a:bodyPr>
          <a:lstStyle/>
          <a:p>
            <a:pPr algn="ctr">
              <a:lnSpc>
                <a:spcPct val="150000"/>
              </a:lnSpc>
            </a:pPr>
            <a:r>
              <a:rPr lang="en-US" sz="2400" dirty="0">
                <a:solidFill>
                  <a:prstClr val="white"/>
                </a:solidFill>
                <a:latin typeface="Calibri"/>
                <a:cs typeface="Calibri"/>
              </a:rPr>
              <a:t>Protect yourself</a:t>
            </a:r>
          </a:p>
        </p:txBody>
      </p:sp>
    </p:spTree>
    <p:extLst>
      <p:ext uri="{BB962C8B-B14F-4D97-AF65-F5344CB8AC3E}">
        <p14:creationId xmlns:p14="http://schemas.microsoft.com/office/powerpoint/2010/main" val="33546513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94652" y="948578"/>
            <a:ext cx="2968248" cy="5509200"/>
          </a:xfrm>
          <a:prstGeom prst="rect">
            <a:avLst/>
          </a:prstGeom>
          <a:noFill/>
        </p:spPr>
        <p:txBody>
          <a:bodyPr wrap="none" rtlCol="0">
            <a:spAutoFit/>
          </a:bodyPr>
          <a:lstStyle/>
          <a:p>
            <a:r>
              <a:rPr lang="en-US" sz="1600" dirty="0">
                <a:solidFill>
                  <a:prstClr val="white"/>
                </a:solidFill>
                <a:latin typeface="Calibri"/>
                <a:cs typeface="Calibri"/>
              </a:rPr>
              <a:t>3M</a:t>
            </a:r>
          </a:p>
          <a:p>
            <a:r>
              <a:rPr lang="en-US" sz="1600" dirty="0" err="1">
                <a:solidFill>
                  <a:prstClr val="white"/>
                </a:solidFill>
                <a:latin typeface="Calibri"/>
                <a:cs typeface="Calibri"/>
              </a:rPr>
              <a:t>Acbel</a:t>
            </a:r>
            <a:r>
              <a:rPr lang="en-US" sz="1600" dirty="0">
                <a:solidFill>
                  <a:prstClr val="white"/>
                </a:solidFill>
                <a:latin typeface="Calibri"/>
                <a:cs typeface="Calibri"/>
              </a:rPr>
              <a:t> </a:t>
            </a:r>
            <a:r>
              <a:rPr lang="en-US" sz="1600" dirty="0" err="1">
                <a:solidFill>
                  <a:prstClr val="white"/>
                </a:solidFill>
                <a:latin typeface="Calibri"/>
                <a:cs typeface="Calibri"/>
              </a:rPr>
              <a:t>Polytech</a:t>
            </a:r>
            <a:endParaRPr lang="en-US" sz="1600" dirty="0">
              <a:solidFill>
                <a:prstClr val="white"/>
              </a:solidFill>
              <a:latin typeface="Calibri"/>
              <a:cs typeface="Calibri"/>
            </a:endParaRPr>
          </a:p>
          <a:p>
            <a:r>
              <a:rPr lang="en-US" sz="1600" dirty="0">
                <a:solidFill>
                  <a:prstClr val="white"/>
                </a:solidFill>
                <a:latin typeface="Calibri"/>
                <a:cs typeface="Calibri"/>
              </a:rPr>
              <a:t>Alps Electric</a:t>
            </a:r>
          </a:p>
          <a:p>
            <a:r>
              <a:rPr lang="en-US" sz="1600" dirty="0">
                <a:solidFill>
                  <a:prstClr val="white"/>
                </a:solidFill>
                <a:latin typeface="Calibri"/>
                <a:cs typeface="Calibri"/>
              </a:rPr>
              <a:t>Amphenol</a:t>
            </a:r>
          </a:p>
          <a:p>
            <a:r>
              <a:rPr lang="en-US" sz="1600" dirty="0">
                <a:solidFill>
                  <a:prstClr val="white"/>
                </a:solidFill>
                <a:latin typeface="Calibri"/>
                <a:cs typeface="Calibri"/>
              </a:rPr>
              <a:t>AU </a:t>
            </a:r>
            <a:r>
              <a:rPr lang="en-US" sz="1600" dirty="0" err="1">
                <a:solidFill>
                  <a:prstClr val="white"/>
                </a:solidFill>
                <a:latin typeface="Calibri"/>
                <a:cs typeface="Calibri"/>
              </a:rPr>
              <a:t>Optronics</a:t>
            </a:r>
            <a:endParaRPr lang="en-US" sz="1600" dirty="0">
              <a:solidFill>
                <a:prstClr val="white"/>
              </a:solidFill>
              <a:latin typeface="Calibri"/>
              <a:cs typeface="Calibri"/>
            </a:endParaRPr>
          </a:p>
          <a:p>
            <a:r>
              <a:rPr lang="en-US" sz="1600" dirty="0" err="1">
                <a:solidFill>
                  <a:prstClr val="white"/>
                </a:solidFill>
                <a:latin typeface="Calibri"/>
                <a:cs typeface="Calibri"/>
              </a:rPr>
              <a:t>Avago</a:t>
            </a:r>
            <a:r>
              <a:rPr lang="en-US" sz="1600" dirty="0">
                <a:solidFill>
                  <a:prstClr val="white"/>
                </a:solidFill>
                <a:latin typeface="Calibri"/>
                <a:cs typeface="Calibri"/>
              </a:rPr>
              <a:t> Technologies</a:t>
            </a:r>
          </a:p>
          <a:p>
            <a:r>
              <a:rPr lang="en-US" sz="1600" dirty="0">
                <a:solidFill>
                  <a:prstClr val="white"/>
                </a:solidFill>
                <a:latin typeface="Calibri"/>
                <a:cs typeface="Calibri"/>
              </a:rPr>
              <a:t>BYD Ltd</a:t>
            </a:r>
          </a:p>
          <a:p>
            <a:r>
              <a:rPr lang="en-US" sz="1600" dirty="0">
                <a:solidFill>
                  <a:prstClr val="white"/>
                </a:solidFill>
                <a:latin typeface="Calibri"/>
                <a:cs typeface="Calibri"/>
              </a:rPr>
              <a:t>Catcher Technology</a:t>
            </a:r>
          </a:p>
          <a:p>
            <a:r>
              <a:rPr lang="en-US" sz="1600" dirty="0">
                <a:solidFill>
                  <a:prstClr val="white"/>
                </a:solidFill>
                <a:latin typeface="Calibri"/>
                <a:cs typeface="Calibri"/>
              </a:rPr>
              <a:t>Cathay Tat Ming Precision</a:t>
            </a:r>
          </a:p>
          <a:p>
            <a:r>
              <a:rPr lang="en-US" sz="1600" dirty="0" err="1">
                <a:solidFill>
                  <a:prstClr val="white"/>
                </a:solidFill>
                <a:latin typeface="Calibri"/>
                <a:cs typeface="Calibri"/>
              </a:rPr>
              <a:t>Coilcraft</a:t>
            </a:r>
            <a:endParaRPr lang="en-US" sz="1600" dirty="0">
              <a:solidFill>
                <a:prstClr val="white"/>
              </a:solidFill>
              <a:latin typeface="Calibri"/>
              <a:cs typeface="Calibri"/>
            </a:endParaRPr>
          </a:p>
          <a:p>
            <a:r>
              <a:rPr lang="en-US" sz="1600" dirty="0">
                <a:solidFill>
                  <a:prstClr val="white"/>
                </a:solidFill>
                <a:latin typeface="Calibri"/>
                <a:cs typeface="Calibri"/>
              </a:rPr>
              <a:t>Corning </a:t>
            </a:r>
          </a:p>
          <a:p>
            <a:r>
              <a:rPr lang="en-US" sz="1600" dirty="0">
                <a:solidFill>
                  <a:prstClr val="white"/>
                </a:solidFill>
                <a:latin typeface="Calibri"/>
                <a:cs typeface="Calibri"/>
              </a:rPr>
              <a:t>Dai-Ichi Seiko</a:t>
            </a:r>
          </a:p>
          <a:p>
            <a:r>
              <a:rPr lang="en-US" sz="1600" dirty="0">
                <a:solidFill>
                  <a:prstClr val="white"/>
                </a:solidFill>
                <a:latin typeface="Calibri"/>
                <a:cs typeface="Calibri"/>
              </a:rPr>
              <a:t>Delta Group</a:t>
            </a:r>
          </a:p>
          <a:p>
            <a:r>
              <a:rPr lang="en-US" sz="1600" dirty="0">
                <a:solidFill>
                  <a:prstClr val="white"/>
                </a:solidFill>
                <a:latin typeface="Calibri"/>
                <a:cs typeface="Calibri"/>
              </a:rPr>
              <a:t>Diodes </a:t>
            </a:r>
            <a:r>
              <a:rPr lang="en-US" sz="1600" dirty="0" err="1">
                <a:solidFill>
                  <a:prstClr val="white"/>
                </a:solidFill>
                <a:latin typeface="Calibri"/>
                <a:cs typeface="Calibri"/>
              </a:rPr>
              <a:t>Inc</a:t>
            </a:r>
            <a:endParaRPr lang="en-US" sz="1600" dirty="0">
              <a:solidFill>
                <a:prstClr val="white"/>
              </a:solidFill>
              <a:latin typeface="Calibri"/>
              <a:cs typeface="Calibri"/>
            </a:endParaRPr>
          </a:p>
          <a:p>
            <a:r>
              <a:rPr lang="en-US" sz="1600" dirty="0" err="1">
                <a:solidFill>
                  <a:prstClr val="white"/>
                </a:solidFill>
                <a:latin typeface="Calibri"/>
                <a:cs typeface="Calibri"/>
              </a:rPr>
              <a:t>Dynacast</a:t>
            </a:r>
            <a:endParaRPr lang="en-US" sz="1600" dirty="0">
              <a:solidFill>
                <a:prstClr val="white"/>
              </a:solidFill>
              <a:latin typeface="Calibri"/>
              <a:cs typeface="Calibri"/>
            </a:endParaRPr>
          </a:p>
          <a:p>
            <a:r>
              <a:rPr lang="en-US" sz="1600" dirty="0">
                <a:solidFill>
                  <a:prstClr val="white"/>
                </a:solidFill>
                <a:latin typeface="Calibri"/>
                <a:cs typeface="Calibri"/>
              </a:rPr>
              <a:t>ECCO Leather</a:t>
            </a:r>
          </a:p>
          <a:p>
            <a:r>
              <a:rPr lang="en-US" sz="1600" dirty="0">
                <a:solidFill>
                  <a:prstClr val="white"/>
                </a:solidFill>
                <a:latin typeface="Calibri"/>
                <a:cs typeface="Calibri"/>
              </a:rPr>
              <a:t>Evergreen</a:t>
            </a:r>
          </a:p>
          <a:p>
            <a:r>
              <a:rPr lang="en-US" sz="1600" dirty="0">
                <a:solidFill>
                  <a:prstClr val="white"/>
                </a:solidFill>
                <a:latin typeface="Calibri"/>
                <a:cs typeface="Calibri"/>
              </a:rPr>
              <a:t>Fairchild Semiconductor</a:t>
            </a:r>
          </a:p>
          <a:p>
            <a:r>
              <a:rPr lang="en-US" sz="1600" dirty="0">
                <a:solidFill>
                  <a:prstClr val="white"/>
                </a:solidFill>
                <a:latin typeface="Calibri"/>
                <a:cs typeface="Calibri"/>
              </a:rPr>
              <a:t>Flextronics</a:t>
            </a:r>
          </a:p>
          <a:p>
            <a:r>
              <a:rPr lang="en-US" sz="1600" dirty="0">
                <a:solidFill>
                  <a:prstClr val="white"/>
                </a:solidFill>
                <a:latin typeface="Calibri"/>
                <a:cs typeface="Calibri"/>
              </a:rPr>
              <a:t>Foster Electric</a:t>
            </a:r>
          </a:p>
          <a:p>
            <a:r>
              <a:rPr lang="en-US" sz="1600" dirty="0">
                <a:solidFill>
                  <a:prstClr val="white"/>
                </a:solidFill>
                <a:latin typeface="Calibri"/>
                <a:cs typeface="Calibri"/>
              </a:rPr>
              <a:t>Foxconn Interconnect Technology</a:t>
            </a:r>
          </a:p>
          <a:p>
            <a:r>
              <a:rPr lang="en-US" sz="1600" dirty="0">
                <a:solidFill>
                  <a:prstClr val="white"/>
                </a:solidFill>
                <a:latin typeface="Calibri"/>
                <a:cs typeface="Calibri"/>
              </a:rPr>
              <a:t>Fujikura Ltd</a:t>
            </a:r>
          </a:p>
        </p:txBody>
      </p:sp>
      <p:sp>
        <p:nvSpPr>
          <p:cNvPr id="10" name="TextBox 9"/>
          <p:cNvSpPr txBox="1"/>
          <p:nvPr/>
        </p:nvSpPr>
        <p:spPr>
          <a:xfrm>
            <a:off x="4970885" y="948578"/>
            <a:ext cx="2262799" cy="5509200"/>
          </a:xfrm>
          <a:prstGeom prst="rect">
            <a:avLst/>
          </a:prstGeom>
          <a:noFill/>
        </p:spPr>
        <p:txBody>
          <a:bodyPr wrap="none" rtlCol="0">
            <a:spAutoFit/>
          </a:bodyPr>
          <a:lstStyle/>
          <a:p>
            <a:r>
              <a:rPr lang="en-US" sz="1600" dirty="0">
                <a:solidFill>
                  <a:prstClr val="white"/>
                </a:solidFill>
                <a:latin typeface="Calibri"/>
                <a:cs typeface="Calibri"/>
              </a:rPr>
              <a:t>Genius Electronic Optical</a:t>
            </a:r>
          </a:p>
          <a:p>
            <a:r>
              <a:rPr lang="en-US" sz="1600" dirty="0" err="1">
                <a:solidFill>
                  <a:prstClr val="white"/>
                </a:solidFill>
                <a:latin typeface="Calibri"/>
                <a:cs typeface="Calibri"/>
              </a:rPr>
              <a:t>Goertek</a:t>
            </a:r>
            <a:r>
              <a:rPr lang="en-US" sz="1600" dirty="0">
                <a:solidFill>
                  <a:prstClr val="white"/>
                </a:solidFill>
                <a:latin typeface="Calibri"/>
                <a:cs typeface="Calibri"/>
              </a:rPr>
              <a:t> </a:t>
            </a:r>
            <a:r>
              <a:rPr lang="en-US" sz="1600" dirty="0" err="1">
                <a:solidFill>
                  <a:prstClr val="white"/>
                </a:solidFill>
                <a:latin typeface="Calibri"/>
                <a:cs typeface="Calibri"/>
              </a:rPr>
              <a:t>Inc</a:t>
            </a:r>
            <a:endParaRPr lang="en-US" sz="1600" dirty="0">
              <a:solidFill>
                <a:prstClr val="white"/>
              </a:solidFill>
              <a:latin typeface="Calibri"/>
              <a:cs typeface="Calibri"/>
            </a:endParaRPr>
          </a:p>
          <a:p>
            <a:r>
              <a:rPr lang="en-US" sz="1600" dirty="0">
                <a:solidFill>
                  <a:prstClr val="white"/>
                </a:solidFill>
                <a:latin typeface="Calibri"/>
                <a:cs typeface="Calibri"/>
              </a:rPr>
              <a:t>Henkel Corporation</a:t>
            </a:r>
          </a:p>
          <a:p>
            <a:r>
              <a:rPr lang="en-US" sz="1600" dirty="0">
                <a:solidFill>
                  <a:prstClr val="white"/>
                </a:solidFill>
                <a:latin typeface="Calibri"/>
                <a:cs typeface="Calibri"/>
              </a:rPr>
              <a:t>Hirose Electric co</a:t>
            </a:r>
          </a:p>
          <a:p>
            <a:r>
              <a:rPr lang="en-US" sz="1600" dirty="0" err="1">
                <a:solidFill>
                  <a:prstClr val="white"/>
                </a:solidFill>
                <a:latin typeface="Calibri"/>
                <a:cs typeface="Calibri"/>
              </a:rPr>
              <a:t>Hon</a:t>
            </a:r>
            <a:r>
              <a:rPr lang="en-US" sz="1600" dirty="0">
                <a:solidFill>
                  <a:prstClr val="white"/>
                </a:solidFill>
                <a:latin typeface="Calibri"/>
                <a:cs typeface="Calibri"/>
              </a:rPr>
              <a:t> Hai Precision</a:t>
            </a:r>
          </a:p>
          <a:p>
            <a:r>
              <a:rPr lang="en-US" sz="1600" dirty="0">
                <a:solidFill>
                  <a:prstClr val="white"/>
                </a:solidFill>
                <a:latin typeface="Calibri"/>
                <a:cs typeface="Calibri"/>
              </a:rPr>
              <a:t>Infineon Technologies</a:t>
            </a:r>
          </a:p>
          <a:p>
            <a:r>
              <a:rPr lang="en-US" sz="1600" dirty="0">
                <a:solidFill>
                  <a:prstClr val="white"/>
                </a:solidFill>
                <a:latin typeface="Calibri"/>
                <a:cs typeface="Calibri"/>
              </a:rPr>
              <a:t>Intel</a:t>
            </a:r>
          </a:p>
          <a:p>
            <a:r>
              <a:rPr lang="en-US" sz="1600" dirty="0" err="1">
                <a:solidFill>
                  <a:prstClr val="white"/>
                </a:solidFill>
                <a:latin typeface="Calibri"/>
                <a:cs typeface="Calibri"/>
              </a:rPr>
              <a:t>Interflex</a:t>
            </a:r>
            <a:r>
              <a:rPr lang="en-US" sz="1600" dirty="0">
                <a:solidFill>
                  <a:prstClr val="white"/>
                </a:solidFill>
                <a:latin typeface="Calibri"/>
                <a:cs typeface="Calibri"/>
              </a:rPr>
              <a:t> Ltd</a:t>
            </a:r>
          </a:p>
          <a:p>
            <a:r>
              <a:rPr lang="en-US" sz="1600" dirty="0">
                <a:solidFill>
                  <a:prstClr val="white"/>
                </a:solidFill>
                <a:latin typeface="Calibri"/>
                <a:cs typeface="Calibri"/>
              </a:rPr>
              <a:t>Jabil Circuit</a:t>
            </a:r>
          </a:p>
          <a:p>
            <a:r>
              <a:rPr lang="en-US" sz="1600" dirty="0">
                <a:solidFill>
                  <a:prstClr val="white"/>
                </a:solidFill>
                <a:latin typeface="Calibri"/>
                <a:cs typeface="Calibri"/>
              </a:rPr>
              <a:t>Japan Display </a:t>
            </a:r>
            <a:r>
              <a:rPr lang="en-US" sz="1600" dirty="0" err="1">
                <a:solidFill>
                  <a:prstClr val="white"/>
                </a:solidFill>
                <a:latin typeface="Calibri"/>
                <a:cs typeface="Calibri"/>
              </a:rPr>
              <a:t>Inc</a:t>
            </a:r>
            <a:endParaRPr lang="en-US" sz="1600" dirty="0">
              <a:solidFill>
                <a:prstClr val="white"/>
              </a:solidFill>
              <a:latin typeface="Calibri"/>
              <a:cs typeface="Calibri"/>
            </a:endParaRPr>
          </a:p>
          <a:p>
            <a:r>
              <a:rPr lang="en-US" sz="1600" dirty="0">
                <a:solidFill>
                  <a:prstClr val="white"/>
                </a:solidFill>
                <a:latin typeface="Calibri"/>
                <a:cs typeface="Calibri"/>
              </a:rPr>
              <a:t>Knowles Corp</a:t>
            </a:r>
          </a:p>
          <a:p>
            <a:r>
              <a:rPr lang="en-US" sz="1600" dirty="0">
                <a:solidFill>
                  <a:prstClr val="white"/>
                </a:solidFill>
                <a:latin typeface="Calibri"/>
                <a:cs typeface="Calibri"/>
              </a:rPr>
              <a:t>Kyocera Group</a:t>
            </a:r>
          </a:p>
          <a:p>
            <a:r>
              <a:rPr lang="en-US" sz="1600" dirty="0">
                <a:solidFill>
                  <a:prstClr val="white"/>
                </a:solidFill>
                <a:latin typeface="Calibri"/>
                <a:cs typeface="Calibri"/>
              </a:rPr>
              <a:t>Laird Technologies</a:t>
            </a:r>
          </a:p>
          <a:p>
            <a:r>
              <a:rPr lang="en-US" sz="1600" dirty="0">
                <a:solidFill>
                  <a:prstClr val="white"/>
                </a:solidFill>
                <a:latin typeface="Calibri"/>
                <a:cs typeface="Calibri"/>
              </a:rPr>
              <a:t>LG Display</a:t>
            </a:r>
          </a:p>
          <a:p>
            <a:r>
              <a:rPr lang="en-US" sz="1600" dirty="0">
                <a:solidFill>
                  <a:prstClr val="white"/>
                </a:solidFill>
                <a:latin typeface="Calibri"/>
                <a:cs typeface="Calibri"/>
              </a:rPr>
              <a:t>LG </a:t>
            </a:r>
            <a:r>
              <a:rPr lang="en-US" sz="1600" dirty="0" err="1">
                <a:solidFill>
                  <a:prstClr val="white"/>
                </a:solidFill>
                <a:latin typeface="Calibri"/>
                <a:cs typeface="Calibri"/>
              </a:rPr>
              <a:t>Innotek</a:t>
            </a:r>
            <a:endParaRPr lang="en-US" sz="1600" dirty="0">
              <a:solidFill>
                <a:prstClr val="white"/>
              </a:solidFill>
              <a:latin typeface="Calibri"/>
              <a:cs typeface="Calibri"/>
            </a:endParaRPr>
          </a:p>
          <a:p>
            <a:r>
              <a:rPr lang="en-US" sz="1600" dirty="0">
                <a:solidFill>
                  <a:prstClr val="white"/>
                </a:solidFill>
                <a:latin typeface="Calibri"/>
                <a:cs typeface="Calibri"/>
              </a:rPr>
              <a:t>Linear Technologies</a:t>
            </a:r>
          </a:p>
          <a:p>
            <a:r>
              <a:rPr lang="en-US" sz="1600" dirty="0" err="1">
                <a:solidFill>
                  <a:prstClr val="white"/>
                </a:solidFill>
                <a:latin typeface="Calibri"/>
                <a:cs typeface="Calibri"/>
              </a:rPr>
              <a:t>Luxshare</a:t>
            </a:r>
            <a:endParaRPr lang="en-US" sz="1600" dirty="0">
              <a:solidFill>
                <a:prstClr val="white"/>
              </a:solidFill>
              <a:latin typeface="Calibri"/>
              <a:cs typeface="Calibri"/>
            </a:endParaRPr>
          </a:p>
          <a:p>
            <a:r>
              <a:rPr lang="en-US" sz="1600" dirty="0">
                <a:solidFill>
                  <a:prstClr val="white"/>
                </a:solidFill>
                <a:latin typeface="Calibri"/>
                <a:cs typeface="Calibri"/>
              </a:rPr>
              <a:t>Marian </a:t>
            </a:r>
            <a:r>
              <a:rPr lang="en-US" sz="1600" dirty="0" err="1">
                <a:solidFill>
                  <a:prstClr val="white"/>
                </a:solidFill>
                <a:latin typeface="Calibri"/>
                <a:cs typeface="Calibri"/>
              </a:rPr>
              <a:t>Inc</a:t>
            </a:r>
            <a:endParaRPr lang="en-US" sz="1600" dirty="0">
              <a:solidFill>
                <a:prstClr val="white"/>
              </a:solidFill>
              <a:latin typeface="Calibri"/>
              <a:cs typeface="Calibri"/>
            </a:endParaRPr>
          </a:p>
          <a:p>
            <a:r>
              <a:rPr lang="en-US" sz="1600" dirty="0">
                <a:solidFill>
                  <a:prstClr val="white"/>
                </a:solidFill>
                <a:latin typeface="Calibri"/>
                <a:cs typeface="Calibri"/>
              </a:rPr>
              <a:t>Maxim Integrated</a:t>
            </a:r>
          </a:p>
          <a:p>
            <a:r>
              <a:rPr lang="en-US" sz="1600" dirty="0">
                <a:solidFill>
                  <a:prstClr val="white"/>
                </a:solidFill>
                <a:latin typeface="Calibri"/>
                <a:cs typeface="Calibri"/>
              </a:rPr>
              <a:t>Molex</a:t>
            </a:r>
          </a:p>
          <a:p>
            <a:r>
              <a:rPr lang="en-US" sz="1600" dirty="0">
                <a:solidFill>
                  <a:prstClr val="white"/>
                </a:solidFill>
                <a:latin typeface="Calibri"/>
                <a:cs typeface="Calibri"/>
              </a:rPr>
              <a:t>Murata Manufacturing</a:t>
            </a:r>
          </a:p>
          <a:p>
            <a:r>
              <a:rPr lang="en-US" sz="1600" dirty="0">
                <a:solidFill>
                  <a:prstClr val="white"/>
                </a:solidFill>
                <a:latin typeface="Calibri"/>
                <a:cs typeface="Calibri"/>
              </a:rPr>
              <a:t>Nan </a:t>
            </a:r>
            <a:r>
              <a:rPr lang="en-US" sz="1600" dirty="0" err="1">
                <a:solidFill>
                  <a:prstClr val="white"/>
                </a:solidFill>
                <a:latin typeface="Calibri"/>
                <a:cs typeface="Calibri"/>
              </a:rPr>
              <a:t>Ya</a:t>
            </a:r>
            <a:r>
              <a:rPr lang="en-US" sz="1600" dirty="0">
                <a:solidFill>
                  <a:prstClr val="white"/>
                </a:solidFill>
                <a:latin typeface="Calibri"/>
                <a:cs typeface="Calibri"/>
              </a:rPr>
              <a:t> Plastics</a:t>
            </a:r>
          </a:p>
        </p:txBody>
      </p:sp>
      <p:sp>
        <p:nvSpPr>
          <p:cNvPr id="11" name="TextBox 10"/>
          <p:cNvSpPr txBox="1"/>
          <p:nvPr/>
        </p:nvSpPr>
        <p:spPr>
          <a:xfrm>
            <a:off x="7714944" y="948578"/>
            <a:ext cx="2661562" cy="5509200"/>
          </a:xfrm>
          <a:prstGeom prst="rect">
            <a:avLst/>
          </a:prstGeom>
          <a:noFill/>
        </p:spPr>
        <p:txBody>
          <a:bodyPr wrap="none" rtlCol="0">
            <a:spAutoFit/>
          </a:bodyPr>
          <a:lstStyle/>
          <a:p>
            <a:r>
              <a:rPr lang="en-US" sz="1600" dirty="0">
                <a:solidFill>
                  <a:prstClr val="white"/>
                </a:solidFill>
                <a:latin typeface="Calibri"/>
                <a:cs typeface="Calibri"/>
              </a:rPr>
              <a:t>Nichia Corp</a:t>
            </a:r>
          </a:p>
          <a:p>
            <a:r>
              <a:rPr lang="en-US" sz="1600" dirty="0">
                <a:solidFill>
                  <a:prstClr val="white"/>
                </a:solidFill>
                <a:latin typeface="Calibri"/>
                <a:cs typeface="Calibri"/>
              </a:rPr>
              <a:t>Nippon </a:t>
            </a:r>
            <a:r>
              <a:rPr lang="en-US" sz="1600" dirty="0" err="1">
                <a:solidFill>
                  <a:prstClr val="white"/>
                </a:solidFill>
                <a:latin typeface="Calibri"/>
                <a:cs typeface="Calibri"/>
              </a:rPr>
              <a:t>Mektron</a:t>
            </a:r>
            <a:r>
              <a:rPr lang="en-US" sz="1600" dirty="0">
                <a:solidFill>
                  <a:prstClr val="white"/>
                </a:solidFill>
                <a:latin typeface="Calibri"/>
                <a:cs typeface="Calibri"/>
              </a:rPr>
              <a:t> Ltd</a:t>
            </a:r>
          </a:p>
          <a:p>
            <a:r>
              <a:rPr lang="en-US" sz="1600" dirty="0">
                <a:solidFill>
                  <a:prstClr val="white"/>
                </a:solidFill>
                <a:latin typeface="Calibri"/>
                <a:cs typeface="Calibri"/>
              </a:rPr>
              <a:t>Nitto Denko Corp</a:t>
            </a:r>
          </a:p>
          <a:p>
            <a:r>
              <a:rPr lang="en-US" sz="1600" dirty="0">
                <a:solidFill>
                  <a:prstClr val="white"/>
                </a:solidFill>
                <a:latin typeface="Calibri"/>
                <a:cs typeface="Calibri"/>
              </a:rPr>
              <a:t>NXP Semiconductors</a:t>
            </a:r>
          </a:p>
          <a:p>
            <a:r>
              <a:rPr lang="en-US" sz="1600" dirty="0">
                <a:solidFill>
                  <a:prstClr val="white"/>
                </a:solidFill>
                <a:latin typeface="Calibri"/>
                <a:cs typeface="Calibri"/>
              </a:rPr>
              <a:t>Omron Precision Technology</a:t>
            </a:r>
          </a:p>
          <a:p>
            <a:r>
              <a:rPr lang="en-US" sz="1600" dirty="0" err="1">
                <a:solidFill>
                  <a:prstClr val="white"/>
                </a:solidFill>
                <a:latin typeface="Calibri"/>
                <a:cs typeface="Calibri"/>
              </a:rPr>
              <a:t>Pegatron</a:t>
            </a:r>
            <a:endParaRPr lang="en-US" sz="1600" dirty="0">
              <a:solidFill>
                <a:prstClr val="white"/>
              </a:solidFill>
              <a:latin typeface="Calibri"/>
              <a:cs typeface="Calibri"/>
            </a:endParaRPr>
          </a:p>
          <a:p>
            <a:r>
              <a:rPr lang="en-US" sz="1600" dirty="0">
                <a:solidFill>
                  <a:prstClr val="white"/>
                </a:solidFill>
                <a:latin typeface="Calibri"/>
                <a:cs typeface="Calibri"/>
              </a:rPr>
              <a:t>Quanta Computer </a:t>
            </a:r>
            <a:r>
              <a:rPr lang="en-US" sz="1600" dirty="0" err="1">
                <a:solidFill>
                  <a:prstClr val="white"/>
                </a:solidFill>
                <a:latin typeface="Calibri"/>
                <a:cs typeface="Calibri"/>
              </a:rPr>
              <a:t>Inc</a:t>
            </a:r>
            <a:endParaRPr lang="en-US" sz="1600" dirty="0">
              <a:solidFill>
                <a:prstClr val="white"/>
              </a:solidFill>
              <a:latin typeface="Calibri"/>
              <a:cs typeface="Calibri"/>
            </a:endParaRPr>
          </a:p>
          <a:p>
            <a:r>
              <a:rPr lang="en-US" sz="1600" dirty="0">
                <a:solidFill>
                  <a:prstClr val="white"/>
                </a:solidFill>
                <a:latin typeface="Calibri"/>
                <a:cs typeface="Calibri"/>
              </a:rPr>
              <a:t>Qualcomm</a:t>
            </a:r>
          </a:p>
          <a:p>
            <a:r>
              <a:rPr lang="en-US" sz="1600" dirty="0">
                <a:solidFill>
                  <a:prstClr val="white"/>
                </a:solidFill>
                <a:latin typeface="Calibri"/>
                <a:cs typeface="Calibri"/>
              </a:rPr>
              <a:t>Radiant </a:t>
            </a:r>
            <a:r>
              <a:rPr lang="en-US" sz="1600" dirty="0" err="1">
                <a:solidFill>
                  <a:prstClr val="white"/>
                </a:solidFill>
                <a:latin typeface="Calibri"/>
                <a:cs typeface="Calibri"/>
              </a:rPr>
              <a:t>Opto</a:t>
            </a:r>
            <a:r>
              <a:rPr lang="en-US" sz="1600" dirty="0">
                <a:solidFill>
                  <a:prstClr val="white"/>
                </a:solidFill>
                <a:latin typeface="Calibri"/>
                <a:cs typeface="Calibri"/>
              </a:rPr>
              <a:t> Electronics</a:t>
            </a:r>
          </a:p>
          <a:p>
            <a:r>
              <a:rPr lang="en-US" sz="1600" dirty="0">
                <a:solidFill>
                  <a:prstClr val="white"/>
                </a:solidFill>
                <a:latin typeface="Calibri"/>
                <a:cs typeface="Calibri"/>
              </a:rPr>
              <a:t>RR Donnelley</a:t>
            </a:r>
          </a:p>
          <a:p>
            <a:r>
              <a:rPr lang="en-US" sz="1600" dirty="0">
                <a:solidFill>
                  <a:prstClr val="white"/>
                </a:solidFill>
                <a:latin typeface="Calibri"/>
                <a:cs typeface="Calibri"/>
              </a:rPr>
              <a:t>SABIC innovative Plastics</a:t>
            </a:r>
          </a:p>
          <a:p>
            <a:r>
              <a:rPr lang="en-US" sz="1600" dirty="0">
                <a:solidFill>
                  <a:prstClr val="white"/>
                </a:solidFill>
                <a:latin typeface="Calibri"/>
                <a:cs typeface="Calibri"/>
              </a:rPr>
              <a:t>Shenzhen </a:t>
            </a:r>
            <a:r>
              <a:rPr lang="en-US" sz="1600" dirty="0" err="1">
                <a:solidFill>
                  <a:prstClr val="white"/>
                </a:solidFill>
                <a:latin typeface="Calibri"/>
                <a:cs typeface="Calibri"/>
              </a:rPr>
              <a:t>Desay</a:t>
            </a:r>
            <a:r>
              <a:rPr lang="en-US" sz="1600" dirty="0">
                <a:solidFill>
                  <a:prstClr val="white"/>
                </a:solidFill>
                <a:latin typeface="Calibri"/>
                <a:cs typeface="Calibri"/>
              </a:rPr>
              <a:t> Battery</a:t>
            </a:r>
          </a:p>
          <a:p>
            <a:r>
              <a:rPr lang="en-US" sz="1600" dirty="0">
                <a:solidFill>
                  <a:prstClr val="white"/>
                </a:solidFill>
                <a:latin typeface="Calibri"/>
                <a:cs typeface="Calibri"/>
              </a:rPr>
              <a:t>Shenzhen </a:t>
            </a:r>
            <a:r>
              <a:rPr lang="en-US" sz="1600" dirty="0" err="1">
                <a:solidFill>
                  <a:prstClr val="white"/>
                </a:solidFill>
                <a:latin typeface="Calibri"/>
                <a:cs typeface="Calibri"/>
              </a:rPr>
              <a:t>Yuto</a:t>
            </a:r>
            <a:r>
              <a:rPr lang="en-US" sz="1600" dirty="0">
                <a:solidFill>
                  <a:prstClr val="white"/>
                </a:solidFill>
                <a:latin typeface="Calibri"/>
                <a:cs typeface="Calibri"/>
              </a:rPr>
              <a:t> Printing</a:t>
            </a:r>
          </a:p>
          <a:p>
            <a:r>
              <a:rPr lang="en-US" sz="1600" dirty="0" err="1">
                <a:solidFill>
                  <a:prstClr val="white"/>
                </a:solidFill>
                <a:latin typeface="Calibri"/>
                <a:cs typeface="Calibri"/>
              </a:rPr>
              <a:t>Simplo</a:t>
            </a:r>
            <a:r>
              <a:rPr lang="en-US" sz="1600" dirty="0">
                <a:solidFill>
                  <a:prstClr val="white"/>
                </a:solidFill>
                <a:latin typeface="Calibri"/>
                <a:cs typeface="Calibri"/>
              </a:rPr>
              <a:t> Technology Co</a:t>
            </a:r>
          </a:p>
          <a:p>
            <a:r>
              <a:rPr lang="en-US" sz="1600" dirty="0">
                <a:solidFill>
                  <a:prstClr val="white"/>
                </a:solidFill>
                <a:latin typeface="Calibri"/>
                <a:cs typeface="Calibri"/>
              </a:rPr>
              <a:t>Solvay Specialty Polymers</a:t>
            </a:r>
          </a:p>
          <a:p>
            <a:r>
              <a:rPr lang="en-US" sz="1600" dirty="0">
                <a:solidFill>
                  <a:prstClr val="white"/>
                </a:solidFill>
                <a:latin typeface="Calibri"/>
                <a:cs typeface="Calibri"/>
              </a:rPr>
              <a:t>Sumida Corp</a:t>
            </a:r>
          </a:p>
          <a:p>
            <a:r>
              <a:rPr lang="en-US" sz="1600" dirty="0" err="1">
                <a:solidFill>
                  <a:prstClr val="white"/>
                </a:solidFill>
                <a:latin typeface="Calibri"/>
                <a:cs typeface="Calibri"/>
              </a:rPr>
              <a:t>Sunrex</a:t>
            </a:r>
            <a:r>
              <a:rPr lang="en-US" sz="1600" dirty="0">
                <a:solidFill>
                  <a:prstClr val="white"/>
                </a:solidFill>
                <a:latin typeface="Calibri"/>
                <a:cs typeface="Calibri"/>
              </a:rPr>
              <a:t> Technology Corp</a:t>
            </a:r>
          </a:p>
          <a:p>
            <a:r>
              <a:rPr lang="en-US" sz="1600" dirty="0">
                <a:solidFill>
                  <a:prstClr val="white"/>
                </a:solidFill>
                <a:latin typeface="Calibri"/>
                <a:cs typeface="Calibri"/>
              </a:rPr>
              <a:t>Taiwan Powder Technologies</a:t>
            </a:r>
          </a:p>
          <a:p>
            <a:r>
              <a:rPr lang="en-US" sz="1600" dirty="0">
                <a:solidFill>
                  <a:prstClr val="white"/>
                </a:solidFill>
                <a:latin typeface="Calibri"/>
                <a:cs typeface="Calibri"/>
              </a:rPr>
              <a:t>TSMC</a:t>
            </a:r>
          </a:p>
          <a:p>
            <a:r>
              <a:rPr lang="en-US" sz="1600" dirty="0">
                <a:solidFill>
                  <a:prstClr val="white"/>
                </a:solidFill>
                <a:latin typeface="Calibri"/>
                <a:cs typeface="Calibri"/>
              </a:rPr>
              <a:t>TPK Holdings</a:t>
            </a:r>
          </a:p>
          <a:p>
            <a:r>
              <a:rPr lang="en-US" sz="1600" dirty="0">
                <a:solidFill>
                  <a:prstClr val="white"/>
                </a:solidFill>
                <a:latin typeface="Calibri"/>
                <a:cs typeface="Calibri"/>
              </a:rPr>
              <a:t>Vishay </a:t>
            </a:r>
            <a:r>
              <a:rPr lang="en-US" sz="1600" dirty="0" err="1">
                <a:solidFill>
                  <a:prstClr val="white"/>
                </a:solidFill>
                <a:latin typeface="Calibri"/>
                <a:cs typeface="Calibri"/>
              </a:rPr>
              <a:t>Intertechnology</a:t>
            </a:r>
            <a:r>
              <a:rPr lang="en-US" sz="1600" dirty="0">
                <a:solidFill>
                  <a:prstClr val="white"/>
                </a:solidFill>
                <a:latin typeface="Calibri"/>
                <a:cs typeface="Calibri"/>
              </a:rPr>
              <a:t> </a:t>
            </a:r>
            <a:r>
              <a:rPr lang="en-US" sz="1600" dirty="0" err="1">
                <a:solidFill>
                  <a:prstClr val="white"/>
                </a:solidFill>
                <a:latin typeface="Calibri"/>
                <a:cs typeface="Calibri"/>
              </a:rPr>
              <a:t>Inc</a:t>
            </a:r>
            <a:endParaRPr lang="en-US" sz="1600" dirty="0">
              <a:solidFill>
                <a:prstClr val="white"/>
              </a:solidFill>
              <a:latin typeface="Calibri"/>
              <a:cs typeface="Calibri"/>
            </a:endParaRPr>
          </a:p>
          <a:p>
            <a:r>
              <a:rPr lang="en-US" sz="1600" dirty="0" err="1">
                <a:solidFill>
                  <a:prstClr val="white"/>
                </a:solidFill>
                <a:latin typeface="Calibri"/>
                <a:cs typeface="Calibri"/>
              </a:rPr>
              <a:t>Zeniya</a:t>
            </a:r>
            <a:r>
              <a:rPr lang="en-US" sz="1600" dirty="0">
                <a:solidFill>
                  <a:prstClr val="white"/>
                </a:solidFill>
                <a:latin typeface="Calibri"/>
                <a:cs typeface="Calibri"/>
              </a:rPr>
              <a:t> Aluminum Engineering</a:t>
            </a:r>
          </a:p>
        </p:txBody>
      </p:sp>
      <p:pic>
        <p:nvPicPr>
          <p:cNvPr id="12" name="Picture 11"/>
          <p:cNvPicPr>
            <a:picLocks noChangeAspect="1"/>
          </p:cNvPicPr>
          <p:nvPr/>
        </p:nvPicPr>
        <p:blipFill>
          <a:blip r:embed="rId3"/>
          <a:stretch>
            <a:fillRect/>
          </a:stretch>
        </p:blipFill>
        <p:spPr>
          <a:xfrm>
            <a:off x="10660694" y="463648"/>
            <a:ext cx="394144" cy="484930"/>
          </a:xfrm>
          <a:prstGeom prst="rect">
            <a:avLst/>
          </a:prstGeom>
        </p:spPr>
      </p:pic>
      <p:sp>
        <p:nvSpPr>
          <p:cNvPr id="2" name="Rectangle 1"/>
          <p:cNvSpPr/>
          <p:nvPr/>
        </p:nvSpPr>
        <p:spPr>
          <a:xfrm>
            <a:off x="9045725" y="6586084"/>
            <a:ext cx="3066768" cy="184666"/>
          </a:xfrm>
          <a:prstGeom prst="rect">
            <a:avLst/>
          </a:prstGeom>
        </p:spPr>
        <p:txBody>
          <a:bodyPr wrap="square">
            <a:spAutoFit/>
          </a:bodyPr>
          <a:lstStyle/>
          <a:p>
            <a:pPr algn="r"/>
            <a:r>
              <a:rPr lang="en-US" sz="600" dirty="0">
                <a:solidFill>
                  <a:prstClr val="white"/>
                </a:solidFill>
              </a:rPr>
              <a:t>http://</a:t>
            </a:r>
            <a:r>
              <a:rPr lang="en-US" sz="600" dirty="0" err="1">
                <a:solidFill>
                  <a:prstClr val="white"/>
                </a:solidFill>
              </a:rPr>
              <a:t>images.apple.com</a:t>
            </a:r>
            <a:r>
              <a:rPr lang="en-US" sz="600" dirty="0">
                <a:solidFill>
                  <a:prstClr val="white"/>
                </a:solidFill>
              </a:rPr>
              <a:t>/supplier-responsibility/pdf/</a:t>
            </a:r>
            <a:r>
              <a:rPr lang="en-US" sz="600" dirty="0" err="1">
                <a:solidFill>
                  <a:prstClr val="white"/>
                </a:solidFill>
              </a:rPr>
              <a:t>Suppliers.pdf</a:t>
            </a:r>
            <a:endParaRPr lang="en-US" sz="600" dirty="0">
              <a:solidFill>
                <a:prstClr val="white"/>
              </a:solidFill>
            </a:endParaRPr>
          </a:p>
        </p:txBody>
      </p:sp>
      <p:sp>
        <p:nvSpPr>
          <p:cNvPr id="13" name="TextBox 12"/>
          <p:cNvSpPr txBox="1"/>
          <p:nvPr/>
        </p:nvSpPr>
        <p:spPr>
          <a:xfrm>
            <a:off x="479342" y="117581"/>
            <a:ext cx="3695563" cy="830997"/>
          </a:xfrm>
          <a:prstGeom prst="rect">
            <a:avLst/>
          </a:prstGeom>
          <a:noFill/>
        </p:spPr>
        <p:txBody>
          <a:bodyPr wrap="none" rtlCol="0">
            <a:spAutoFit/>
          </a:bodyPr>
          <a:lstStyle/>
          <a:p>
            <a:pPr>
              <a:lnSpc>
                <a:spcPct val="150000"/>
              </a:lnSpc>
            </a:pPr>
            <a:r>
              <a:rPr lang="en-US" sz="3200" b="1" dirty="0">
                <a:solidFill>
                  <a:prstClr val="white"/>
                </a:solidFill>
                <a:latin typeface="Calibri"/>
                <a:cs typeface="Calibri"/>
              </a:rPr>
              <a:t>Partnership Example</a:t>
            </a:r>
          </a:p>
        </p:txBody>
      </p:sp>
    </p:spTree>
    <p:extLst>
      <p:ext uri="{BB962C8B-B14F-4D97-AF65-F5344CB8AC3E}">
        <p14:creationId xmlns:p14="http://schemas.microsoft.com/office/powerpoint/2010/main" val="7049526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1.bp.blogspot.com/-uQARje9E3y8/Ugoj4ZEqcAI/AAAAAAAAAyo/GEJWy7zbb44/s640/DSCN14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277"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4799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IP?</a:t>
            </a:r>
            <a:endParaRPr lang="en-US" dirty="0"/>
          </a:p>
        </p:txBody>
      </p:sp>
      <p:sp>
        <p:nvSpPr>
          <p:cNvPr id="3" name="Content Placeholder 2"/>
          <p:cNvSpPr>
            <a:spLocks noGrp="1"/>
          </p:cNvSpPr>
          <p:nvPr>
            <p:ph idx="1"/>
          </p:nvPr>
        </p:nvSpPr>
        <p:spPr/>
        <p:txBody>
          <a:bodyPr>
            <a:normAutofit/>
          </a:bodyPr>
          <a:lstStyle/>
          <a:p>
            <a:r>
              <a:rPr lang="en-AU" dirty="0" smtClean="0"/>
              <a:t>Copyright </a:t>
            </a:r>
          </a:p>
          <a:p>
            <a:r>
              <a:rPr lang="en-AU" dirty="0" smtClean="0"/>
              <a:t>Trademarks</a:t>
            </a:r>
          </a:p>
          <a:p>
            <a:r>
              <a:rPr lang="en-AU" dirty="0" smtClean="0"/>
              <a:t>Designs</a:t>
            </a:r>
          </a:p>
          <a:p>
            <a:r>
              <a:rPr lang="en-AU" dirty="0" smtClean="0"/>
              <a:t>Patents</a:t>
            </a:r>
          </a:p>
          <a:p>
            <a:r>
              <a:rPr lang="en-AU" dirty="0" smtClean="0"/>
              <a:t>Plant breeders rights</a:t>
            </a:r>
          </a:p>
          <a:p>
            <a:r>
              <a:rPr lang="en-AU" dirty="0" smtClean="0"/>
              <a:t>Integrated circuit designs</a:t>
            </a:r>
          </a:p>
          <a:p>
            <a:r>
              <a:rPr lang="en-AU" dirty="0" smtClean="0"/>
              <a:t>Trade secrets</a:t>
            </a:r>
          </a:p>
        </p:txBody>
      </p:sp>
    </p:spTree>
    <p:extLst>
      <p:ext uri="{BB962C8B-B14F-4D97-AF65-F5344CB8AC3E}">
        <p14:creationId xmlns:p14="http://schemas.microsoft.com/office/powerpoint/2010/main" val="31900356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kfc secret herbs and sp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86" y="-12169"/>
            <a:ext cx="6761976" cy="687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370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55800" y="191083"/>
            <a:ext cx="2933700" cy="1562100"/>
          </a:xfrm>
          <a:prstGeom prst="rect">
            <a:avLst/>
          </a:prstGeom>
        </p:spPr>
      </p:pic>
      <p:pic>
        <p:nvPicPr>
          <p:cNvPr id="8" name="Content Placeholder 7"/>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546079" y="1775262"/>
            <a:ext cx="9036620" cy="5088438"/>
          </a:xfrm>
        </p:spPr>
      </p:pic>
    </p:spTree>
    <p:extLst>
      <p:ext uri="{BB962C8B-B14F-4D97-AF65-F5344CB8AC3E}">
        <p14:creationId xmlns:p14="http://schemas.microsoft.com/office/powerpoint/2010/main" val="1143960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clrChange>
              <a:clrFrom>
                <a:srgbClr val="FFFFFF"/>
              </a:clrFrom>
              <a:clrTo>
                <a:srgbClr val="FFFFFF">
                  <a:alpha val="0"/>
                </a:srgbClr>
              </a:clrTo>
            </a:clrChange>
          </a:blip>
          <a:srcRect b="19322"/>
          <a:stretch/>
        </p:blipFill>
        <p:spPr>
          <a:xfrm>
            <a:off x="0" y="3835401"/>
            <a:ext cx="12192000" cy="3022599"/>
          </a:xfrm>
          <a:prstGeom prst="rect">
            <a:avLst/>
          </a:prstGeom>
        </p:spPr>
      </p:pic>
      <p:pic>
        <p:nvPicPr>
          <p:cNvPr id="7" name="Picture 6"/>
          <p:cNvPicPr>
            <a:picLocks noChangeAspect="1"/>
          </p:cNvPicPr>
          <p:nvPr/>
        </p:nvPicPr>
        <p:blipFill rotWithShape="1">
          <a:blip r:embed="rId4"/>
          <a:srcRect l="8180" t="25294" r="8640" b="37032"/>
          <a:stretch/>
        </p:blipFill>
        <p:spPr>
          <a:xfrm>
            <a:off x="375172" y="2379116"/>
            <a:ext cx="5645385" cy="78531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2435" y="0"/>
            <a:ext cx="4849565" cy="6858000"/>
          </a:xfrm>
          <a:prstGeom prst="rect">
            <a:avLst/>
          </a:prstGeom>
        </p:spPr>
      </p:pic>
    </p:spTree>
    <p:extLst>
      <p:ext uri="{BB962C8B-B14F-4D97-AF65-F5344CB8AC3E}">
        <p14:creationId xmlns:p14="http://schemas.microsoft.com/office/powerpoint/2010/main" val="27371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screenshot&#10;&#10;Description generated with very high confidence"/>
          <p:cNvPicPr>
            <a:picLocks noChangeAspect="1"/>
          </p:cNvPicPr>
          <p:nvPr/>
        </p:nvPicPr>
        <p:blipFill rotWithShape="1">
          <a:blip r:embed="rId3"/>
          <a:srcRect/>
          <a:stretch/>
        </p:blipFill>
        <p:spPr>
          <a:xfrm>
            <a:off x="20" y="10"/>
            <a:ext cx="12191980" cy="6857990"/>
          </a:xfrm>
          <a:prstGeom prst="rect">
            <a:avLst/>
          </a:prstGeom>
        </p:spPr>
      </p:pic>
      <p:sp>
        <p:nvSpPr>
          <p:cNvPr id="2" name="Rectangle 1"/>
          <p:cNvSpPr/>
          <p:nvPr/>
        </p:nvSpPr>
        <p:spPr>
          <a:xfrm>
            <a:off x="1611986" y="6340460"/>
            <a:ext cx="51561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BF8E07"/>
                </a:solidFill>
                <a:effectLst/>
                <a:uLnTx/>
                <a:uFillTx/>
                <a:latin typeface="Cambria"/>
                <a:ea typeface="+mn-ea"/>
                <a:cs typeface="+mn-cs"/>
              </a:rPr>
              <a:t>20 </a:t>
            </a:r>
            <a:r>
              <a:rPr kumimoji="0" lang="en-US" sz="1800" b="1" i="0" u="none" strike="noStrike" kern="1200" cap="none" spc="0" normalizeH="0" baseline="0" noProof="0" dirty="0">
                <a:ln>
                  <a:noFill/>
                </a:ln>
                <a:solidFill>
                  <a:srgbClr val="BF8E07"/>
                </a:solidFill>
                <a:effectLst/>
                <a:uLnTx/>
                <a:uFillTx/>
                <a:latin typeface="Cambria"/>
                <a:ea typeface="+mn-ea"/>
                <a:cs typeface="+mn-cs"/>
              </a:rPr>
              <a:t>scholarships available for staff and students</a:t>
            </a:r>
          </a:p>
        </p:txBody>
      </p:sp>
      <p:sp>
        <p:nvSpPr>
          <p:cNvPr id="3" name="Rectangle 2"/>
          <p:cNvSpPr/>
          <p:nvPr/>
        </p:nvSpPr>
        <p:spPr>
          <a:xfrm>
            <a:off x="6978317" y="6340460"/>
            <a:ext cx="400430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a:ea typeface="+mn-ea"/>
                <a:cs typeface="+mn-cs"/>
              </a:rPr>
              <a:t>http://www.ignition.curtin.edu.au/</a:t>
            </a:r>
          </a:p>
        </p:txBody>
      </p:sp>
      <p:cxnSp>
        <p:nvCxnSpPr>
          <p:cNvPr id="11" name="Straight Connector 10"/>
          <p:cNvCxnSpPr/>
          <p:nvPr/>
        </p:nvCxnSpPr>
        <p:spPr>
          <a:xfrm>
            <a:off x="6873229" y="6340460"/>
            <a:ext cx="0" cy="36933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237363" y="1646741"/>
            <a:ext cx="5769653"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smtClean="0">
                <a:ln>
                  <a:noFill/>
                </a:ln>
                <a:solidFill>
                  <a:prstClr val="black"/>
                </a:solidFill>
                <a:effectLst/>
                <a:uLnTx/>
                <a:uFillTx/>
                <a:latin typeface="Cambria"/>
                <a:ea typeface="+mn-ea"/>
                <a:cs typeface="+mn-cs"/>
              </a:rPr>
              <a:t>Ignition 2018 runs 26-31 August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0" u="none" strike="noStrike" kern="1200" cap="none" spc="0" normalizeH="0" baseline="0" noProof="0" dirty="0" smtClean="0">
              <a:ln>
                <a:noFill/>
              </a:ln>
              <a:solidFill>
                <a:prstClr val="black"/>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smtClean="0">
                <a:ln>
                  <a:noFill/>
                </a:ln>
                <a:solidFill>
                  <a:prstClr val="black"/>
                </a:solidFill>
                <a:effectLst/>
                <a:uLnTx/>
                <a:uFillTx/>
                <a:latin typeface="Cambria"/>
                <a:ea typeface="+mn-ea"/>
                <a:cs typeface="+mn-cs"/>
              </a:rPr>
              <a:t>SCHOLARSHIPS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3600" b="1" i="0" u="none" strike="noStrike" kern="1200" cap="none" spc="0" normalizeH="0" baseline="0" noProof="0" dirty="0" smtClean="0">
              <a:ln>
                <a:noFill/>
              </a:ln>
              <a:solidFill>
                <a:prstClr val="black"/>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0" u="none" strike="noStrike" kern="1200" cap="none" spc="0" normalizeH="0" baseline="0" noProof="0" dirty="0" smtClean="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35811449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8591404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7608" y="1"/>
            <a:ext cx="9695519" cy="685542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3" name="object 3"/>
          <p:cNvSpPr/>
          <p:nvPr/>
        </p:nvSpPr>
        <p:spPr>
          <a:xfrm>
            <a:off x="1247607" y="5107926"/>
            <a:ext cx="9695634" cy="1747610"/>
          </a:xfrm>
          <a:custGeom>
            <a:avLst/>
            <a:gdLst/>
            <a:ahLst/>
            <a:cxnLst/>
            <a:rect l="l" t="t" r="r" b="b"/>
            <a:pathLst>
              <a:path w="10692130" h="1927225">
                <a:moveTo>
                  <a:pt x="0" y="1927098"/>
                </a:moveTo>
                <a:lnTo>
                  <a:pt x="10692003" y="1927098"/>
                </a:lnTo>
                <a:lnTo>
                  <a:pt x="10692003" y="0"/>
                </a:lnTo>
                <a:lnTo>
                  <a:pt x="0" y="0"/>
                </a:lnTo>
                <a:lnTo>
                  <a:pt x="0" y="1927098"/>
                </a:lnTo>
                <a:close/>
              </a:path>
            </a:pathLst>
          </a:custGeom>
          <a:solidFill>
            <a:srgbClr val="231F2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4" name="object 4"/>
          <p:cNvSpPr txBox="1"/>
          <p:nvPr/>
        </p:nvSpPr>
        <p:spPr>
          <a:xfrm>
            <a:off x="1889172" y="6313380"/>
            <a:ext cx="8444380" cy="238965"/>
          </a:xfrm>
          <a:prstGeom prst="rect">
            <a:avLst/>
          </a:prstGeom>
        </p:spPr>
        <p:txBody>
          <a:bodyPr vert="horz" wrap="square" lIns="0" tIns="15547" rIns="0" bIns="0" rtlCol="0">
            <a:spAutoFit/>
          </a:bodyPr>
          <a:lstStyle/>
          <a:p>
            <a:pPr marL="11516" marR="0" lvl="0" indent="0" algn="l" defTabSz="914400" rtl="0" eaLnBrk="1" fontAlgn="auto" latinLnBrk="0" hangingPunct="1">
              <a:lnSpc>
                <a:spcPct val="100000"/>
              </a:lnSpc>
              <a:spcBef>
                <a:spcPts val="122"/>
              </a:spcBef>
              <a:spcAft>
                <a:spcPts val="0"/>
              </a:spcAft>
              <a:buClrTx/>
              <a:buSzTx/>
              <a:buFontTx/>
              <a:buNone/>
              <a:tabLst>
                <a:tab pos="2247418" algn="l"/>
                <a:tab pos="2459894" algn="l"/>
                <a:tab pos="3207306" algn="l"/>
                <a:tab pos="3419783" algn="l"/>
                <a:tab pos="4807504" algn="l"/>
                <a:tab pos="5019981" algn="l"/>
                <a:tab pos="6608086" algn="l"/>
                <a:tab pos="6820564" algn="l"/>
              </a:tabLst>
              <a:defRPr/>
            </a:pPr>
            <a:r>
              <a:rPr kumimoji="0" sz="1451" b="0" i="0" u="none" strike="noStrike" kern="1200" cap="none" spc="249" normalizeH="0" baseline="0" noProof="0" dirty="0">
                <a:ln>
                  <a:noFill/>
                </a:ln>
                <a:solidFill>
                  <a:srgbClr val="FFFFFF"/>
                </a:solidFill>
                <a:effectLst/>
                <a:uLnTx/>
                <a:uFillTx/>
                <a:latin typeface="Gotham Light"/>
                <a:ea typeface="+mn-ea"/>
                <a:cs typeface="Gotham Light"/>
              </a:rPr>
              <a:t>ENTREPRENEURS	</a:t>
            </a:r>
            <a:r>
              <a:rPr kumimoji="0" sz="1451" b="0" i="0" u="none" strike="noStrike" kern="1200" cap="none" spc="9" normalizeH="0" baseline="0" noProof="0" dirty="0">
                <a:ln>
                  <a:noFill/>
                </a:ln>
                <a:solidFill>
                  <a:srgbClr val="C19A2D"/>
                </a:solidFill>
                <a:effectLst/>
                <a:uLnTx/>
                <a:uFillTx/>
                <a:latin typeface="Gotham Light"/>
                <a:ea typeface="+mn-ea"/>
                <a:cs typeface="Gotham Light"/>
              </a:rPr>
              <a:t>/	</a:t>
            </a:r>
            <a:r>
              <a:rPr kumimoji="0" sz="1451" b="0" i="0" u="none" strike="noStrike" kern="1200" cap="none" spc="204" normalizeH="0" baseline="0" noProof="0" dirty="0">
                <a:ln>
                  <a:noFill/>
                </a:ln>
                <a:solidFill>
                  <a:srgbClr val="FFFFFF"/>
                </a:solidFill>
                <a:effectLst/>
                <a:uLnTx/>
                <a:uFillTx/>
                <a:latin typeface="Gotham Light"/>
                <a:ea typeface="+mn-ea"/>
                <a:cs typeface="Gotham Light"/>
              </a:rPr>
              <a:t>TECH	</a:t>
            </a:r>
            <a:r>
              <a:rPr kumimoji="0" sz="1451" b="0" i="0" u="none" strike="noStrike" kern="1200" cap="none" spc="9" normalizeH="0" baseline="0" noProof="0" dirty="0">
                <a:ln>
                  <a:noFill/>
                </a:ln>
                <a:solidFill>
                  <a:srgbClr val="C19A2D"/>
                </a:solidFill>
                <a:effectLst/>
                <a:uLnTx/>
                <a:uFillTx/>
                <a:latin typeface="Gotham Light"/>
                <a:ea typeface="+mn-ea"/>
                <a:cs typeface="Gotham Light"/>
              </a:rPr>
              <a:t>/	</a:t>
            </a:r>
            <a:r>
              <a:rPr kumimoji="0" sz="1451" b="0" i="0" u="none" strike="noStrike" kern="1200" cap="none" spc="236" normalizeH="0" baseline="0" noProof="0" dirty="0">
                <a:ln>
                  <a:noFill/>
                </a:ln>
                <a:solidFill>
                  <a:srgbClr val="FFFFFF"/>
                </a:solidFill>
                <a:effectLst/>
                <a:uLnTx/>
                <a:uFillTx/>
                <a:latin typeface="Gotham Light"/>
                <a:ea typeface="+mn-ea"/>
                <a:cs typeface="Gotham Light"/>
              </a:rPr>
              <a:t>STARTUPS	</a:t>
            </a:r>
            <a:r>
              <a:rPr kumimoji="0" sz="1451" b="0" i="0" u="none" strike="noStrike" kern="1200" cap="none" spc="9" normalizeH="0" baseline="0" noProof="0" dirty="0">
                <a:ln>
                  <a:noFill/>
                </a:ln>
                <a:solidFill>
                  <a:srgbClr val="C19A2D"/>
                </a:solidFill>
                <a:effectLst/>
                <a:uLnTx/>
                <a:uFillTx/>
                <a:latin typeface="Gotham Light"/>
                <a:ea typeface="+mn-ea"/>
                <a:cs typeface="Gotham Light"/>
              </a:rPr>
              <a:t>/	</a:t>
            </a:r>
            <a:r>
              <a:rPr kumimoji="0" sz="1451" b="0" i="0" u="none" strike="noStrike" kern="1200" cap="none" spc="240" normalizeH="0" baseline="0" noProof="0" dirty="0">
                <a:ln>
                  <a:noFill/>
                </a:ln>
                <a:solidFill>
                  <a:srgbClr val="FFFFFF"/>
                </a:solidFill>
                <a:effectLst/>
                <a:uLnTx/>
                <a:uFillTx/>
                <a:latin typeface="Gotham Light"/>
                <a:ea typeface="+mn-ea"/>
                <a:cs typeface="Gotham Light"/>
              </a:rPr>
              <a:t>CREATIVITY	</a:t>
            </a:r>
            <a:r>
              <a:rPr kumimoji="0" sz="1451" b="0" i="0" u="none" strike="noStrike" kern="1200" cap="none" spc="9" normalizeH="0" baseline="0" noProof="0" dirty="0">
                <a:ln>
                  <a:noFill/>
                </a:ln>
                <a:solidFill>
                  <a:srgbClr val="C19A2D"/>
                </a:solidFill>
                <a:effectLst/>
                <a:uLnTx/>
                <a:uFillTx/>
                <a:latin typeface="Gotham Light"/>
                <a:ea typeface="+mn-ea"/>
                <a:cs typeface="Gotham Light"/>
              </a:rPr>
              <a:t>/	</a:t>
            </a:r>
            <a:r>
              <a:rPr kumimoji="0" sz="1451" b="0" i="0" u="none" strike="noStrike" kern="1200" cap="none" spc="240" normalizeH="0" baseline="0" noProof="0" dirty="0">
                <a:ln>
                  <a:noFill/>
                </a:ln>
                <a:solidFill>
                  <a:srgbClr val="FFFFFF"/>
                </a:solidFill>
                <a:effectLst/>
                <a:uLnTx/>
                <a:uFillTx/>
                <a:latin typeface="Gotham Light"/>
                <a:ea typeface="+mn-ea"/>
                <a:cs typeface="Gotham Light"/>
              </a:rPr>
              <a:t>INNOVATION</a:t>
            </a:r>
            <a:r>
              <a:rPr kumimoji="0" sz="1451" b="0" i="0" u="none" strike="noStrike" kern="1200" cap="none" spc="-181" normalizeH="0" baseline="0" noProof="0" dirty="0">
                <a:ln>
                  <a:noFill/>
                </a:ln>
                <a:solidFill>
                  <a:srgbClr val="FFFFFF"/>
                </a:solidFill>
                <a:effectLst/>
                <a:uLnTx/>
                <a:uFillTx/>
                <a:latin typeface="Gotham Light"/>
                <a:ea typeface="+mn-ea"/>
                <a:cs typeface="Gotham Light"/>
              </a:rPr>
              <a:t> </a:t>
            </a:r>
            <a:endParaRPr kumimoji="0" sz="1451" b="0" i="0" u="none" strike="noStrike" kern="1200" cap="none" spc="0" normalizeH="0" baseline="0" noProof="0">
              <a:ln>
                <a:noFill/>
              </a:ln>
              <a:solidFill>
                <a:prstClr val="black"/>
              </a:solidFill>
              <a:effectLst/>
              <a:uLnTx/>
              <a:uFillTx/>
              <a:latin typeface="Gotham Light"/>
              <a:ea typeface="+mn-ea"/>
              <a:cs typeface="Gotham Light"/>
            </a:endParaRPr>
          </a:p>
        </p:txBody>
      </p:sp>
      <p:sp>
        <p:nvSpPr>
          <p:cNvPr id="5" name="object 5"/>
          <p:cNvSpPr/>
          <p:nvPr/>
        </p:nvSpPr>
        <p:spPr>
          <a:xfrm>
            <a:off x="4828615" y="4449014"/>
            <a:ext cx="0" cy="601730"/>
          </a:xfrm>
          <a:custGeom>
            <a:avLst/>
            <a:gdLst/>
            <a:ahLst/>
            <a:cxnLst/>
            <a:rect l="l" t="t" r="r" b="b"/>
            <a:pathLst>
              <a:path h="663575">
                <a:moveTo>
                  <a:pt x="0" y="0"/>
                </a:moveTo>
                <a:lnTo>
                  <a:pt x="0" y="663130"/>
                </a:lnTo>
              </a:path>
            </a:pathLst>
          </a:custGeom>
          <a:ln w="12700">
            <a:solidFill>
              <a:srgbClr val="C19A2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6" name="object 6"/>
          <p:cNvSpPr/>
          <p:nvPr/>
        </p:nvSpPr>
        <p:spPr>
          <a:xfrm>
            <a:off x="1901633" y="3992905"/>
            <a:ext cx="2831300" cy="1888685"/>
          </a:xfrm>
          <a:custGeom>
            <a:avLst/>
            <a:gdLst/>
            <a:ahLst/>
            <a:cxnLst/>
            <a:rect l="l" t="t" r="r" b="b"/>
            <a:pathLst>
              <a:path w="3122295" h="2082800">
                <a:moveTo>
                  <a:pt x="3121939" y="0"/>
                </a:moveTo>
                <a:lnTo>
                  <a:pt x="0" y="0"/>
                </a:lnTo>
                <a:lnTo>
                  <a:pt x="532676" y="2082787"/>
                </a:lnTo>
                <a:lnTo>
                  <a:pt x="3121939" y="1635061"/>
                </a:lnTo>
                <a:lnTo>
                  <a:pt x="31219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7" name="object 7"/>
          <p:cNvSpPr/>
          <p:nvPr/>
        </p:nvSpPr>
        <p:spPr>
          <a:xfrm>
            <a:off x="3610541" y="4926012"/>
            <a:ext cx="241844" cy="235510"/>
          </a:xfrm>
          <a:custGeom>
            <a:avLst/>
            <a:gdLst/>
            <a:ahLst/>
            <a:cxnLst/>
            <a:rect l="l" t="t" r="r" b="b"/>
            <a:pathLst>
              <a:path w="266700" h="259714">
                <a:moveTo>
                  <a:pt x="133819" y="0"/>
                </a:moveTo>
                <a:lnTo>
                  <a:pt x="86257" y="8626"/>
                </a:lnTo>
                <a:lnTo>
                  <a:pt x="46080" y="32451"/>
                </a:lnTo>
                <a:lnTo>
                  <a:pt x="16864" y="68397"/>
                </a:lnTo>
                <a:lnTo>
                  <a:pt x="2184" y="113385"/>
                </a:lnTo>
                <a:lnTo>
                  <a:pt x="0" y="130568"/>
                </a:lnTo>
                <a:lnTo>
                  <a:pt x="2412" y="147624"/>
                </a:lnTo>
                <a:lnTo>
                  <a:pt x="17475" y="191962"/>
                </a:lnTo>
                <a:lnTo>
                  <a:pt x="46775" y="227393"/>
                </a:lnTo>
                <a:lnTo>
                  <a:pt x="86746" y="250880"/>
                </a:lnTo>
                <a:lnTo>
                  <a:pt x="133819" y="259384"/>
                </a:lnTo>
                <a:lnTo>
                  <a:pt x="185419" y="249175"/>
                </a:lnTo>
                <a:lnTo>
                  <a:pt x="227601" y="221351"/>
                </a:lnTo>
                <a:lnTo>
                  <a:pt x="256065" y="180121"/>
                </a:lnTo>
                <a:lnTo>
                  <a:pt x="256301" y="178981"/>
                </a:lnTo>
                <a:lnTo>
                  <a:pt x="63372" y="178981"/>
                </a:lnTo>
                <a:lnTo>
                  <a:pt x="39141" y="87210"/>
                </a:lnTo>
                <a:lnTo>
                  <a:pt x="257712" y="87210"/>
                </a:lnTo>
                <a:lnTo>
                  <a:pt x="256065" y="79258"/>
                </a:lnTo>
                <a:lnTo>
                  <a:pt x="227601" y="38028"/>
                </a:lnTo>
                <a:lnTo>
                  <a:pt x="185419" y="10207"/>
                </a:lnTo>
                <a:lnTo>
                  <a:pt x="133819" y="0"/>
                </a:lnTo>
                <a:close/>
              </a:path>
              <a:path w="266700" h="259714">
                <a:moveTo>
                  <a:pt x="99415" y="119583"/>
                </a:moveTo>
                <a:lnTo>
                  <a:pt x="99148" y="119583"/>
                </a:lnTo>
                <a:lnTo>
                  <a:pt x="85077" y="178981"/>
                </a:lnTo>
                <a:lnTo>
                  <a:pt x="113499" y="178981"/>
                </a:lnTo>
                <a:lnTo>
                  <a:pt x="99415" y="119583"/>
                </a:lnTo>
                <a:close/>
              </a:path>
              <a:path w="266700" h="259714">
                <a:moveTo>
                  <a:pt x="180365" y="87210"/>
                </a:moveTo>
                <a:lnTo>
                  <a:pt x="159410" y="87210"/>
                </a:lnTo>
                <a:lnTo>
                  <a:pt x="134569" y="178981"/>
                </a:lnTo>
                <a:lnTo>
                  <a:pt x="142671" y="178981"/>
                </a:lnTo>
                <a:lnTo>
                  <a:pt x="180365" y="87210"/>
                </a:lnTo>
                <a:close/>
              </a:path>
              <a:path w="266700" h="259714">
                <a:moveTo>
                  <a:pt x="205994" y="165722"/>
                </a:moveTo>
                <a:lnTo>
                  <a:pt x="173380" y="165722"/>
                </a:lnTo>
                <a:lnTo>
                  <a:pt x="168440" y="178981"/>
                </a:lnTo>
                <a:lnTo>
                  <a:pt x="210565" y="178981"/>
                </a:lnTo>
                <a:lnTo>
                  <a:pt x="205994" y="165722"/>
                </a:lnTo>
                <a:close/>
              </a:path>
              <a:path w="266700" h="259714">
                <a:moveTo>
                  <a:pt x="257712" y="87210"/>
                </a:moveTo>
                <a:lnTo>
                  <a:pt x="199288" y="87210"/>
                </a:lnTo>
                <a:lnTo>
                  <a:pt x="236575" y="178981"/>
                </a:lnTo>
                <a:lnTo>
                  <a:pt x="256301" y="178981"/>
                </a:lnTo>
                <a:lnTo>
                  <a:pt x="266509" y="129692"/>
                </a:lnTo>
                <a:lnTo>
                  <a:pt x="257712" y="87210"/>
                </a:lnTo>
                <a:close/>
              </a:path>
              <a:path w="266700" h="259714">
                <a:moveTo>
                  <a:pt x="135216" y="87210"/>
                </a:moveTo>
                <a:lnTo>
                  <a:pt x="108546" y="87210"/>
                </a:lnTo>
                <a:lnTo>
                  <a:pt x="122123" y="147116"/>
                </a:lnTo>
                <a:lnTo>
                  <a:pt x="122377" y="147116"/>
                </a:lnTo>
                <a:lnTo>
                  <a:pt x="135216" y="87210"/>
                </a:lnTo>
                <a:close/>
              </a:path>
              <a:path w="266700" h="259714">
                <a:moveTo>
                  <a:pt x="190017" y="115722"/>
                </a:moveTo>
                <a:lnTo>
                  <a:pt x="189623" y="115722"/>
                </a:lnTo>
                <a:lnTo>
                  <a:pt x="179984" y="147116"/>
                </a:lnTo>
                <a:lnTo>
                  <a:pt x="199656" y="147116"/>
                </a:lnTo>
                <a:lnTo>
                  <a:pt x="190017" y="115722"/>
                </a:lnTo>
                <a:close/>
              </a:path>
              <a:path w="266700" h="259714">
                <a:moveTo>
                  <a:pt x="90144" y="87210"/>
                </a:moveTo>
                <a:lnTo>
                  <a:pt x="63499" y="87210"/>
                </a:lnTo>
                <a:lnTo>
                  <a:pt x="76047" y="146875"/>
                </a:lnTo>
                <a:lnTo>
                  <a:pt x="76314" y="146875"/>
                </a:lnTo>
                <a:lnTo>
                  <a:pt x="90144" y="87210"/>
                </a:lnTo>
                <a:close/>
              </a:path>
            </a:pathLst>
          </a:custGeom>
          <a:solidFill>
            <a:srgbClr val="C19A2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8" name="object 8"/>
          <p:cNvSpPr/>
          <p:nvPr/>
        </p:nvSpPr>
        <p:spPr>
          <a:xfrm>
            <a:off x="2968665" y="5479410"/>
            <a:ext cx="0" cy="110557"/>
          </a:xfrm>
          <a:custGeom>
            <a:avLst/>
            <a:gdLst/>
            <a:ahLst/>
            <a:cxnLst/>
            <a:rect l="l" t="t" r="r" b="b"/>
            <a:pathLst>
              <a:path h="121920">
                <a:moveTo>
                  <a:pt x="0" y="0"/>
                </a:moveTo>
                <a:lnTo>
                  <a:pt x="0" y="121919"/>
                </a:lnTo>
              </a:path>
            </a:pathLst>
          </a:custGeom>
          <a:ln w="1017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9" name="object 9"/>
          <p:cNvSpPr/>
          <p:nvPr/>
        </p:nvSpPr>
        <p:spPr>
          <a:xfrm>
            <a:off x="2964053" y="5475380"/>
            <a:ext cx="111708" cy="0"/>
          </a:xfrm>
          <a:custGeom>
            <a:avLst/>
            <a:gdLst/>
            <a:ahLst/>
            <a:cxnLst/>
            <a:rect l="l" t="t" r="r" b="b"/>
            <a:pathLst>
              <a:path w="123189">
                <a:moveTo>
                  <a:pt x="0" y="0"/>
                </a:moveTo>
                <a:lnTo>
                  <a:pt x="123075" y="0"/>
                </a:lnTo>
              </a:path>
            </a:pathLst>
          </a:custGeom>
          <a:ln w="889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10" name="object 10"/>
          <p:cNvSpPr/>
          <p:nvPr/>
        </p:nvSpPr>
        <p:spPr>
          <a:xfrm>
            <a:off x="2968665" y="5370005"/>
            <a:ext cx="0" cy="101344"/>
          </a:xfrm>
          <a:custGeom>
            <a:avLst/>
            <a:gdLst/>
            <a:ahLst/>
            <a:cxnLst/>
            <a:rect l="l" t="t" r="r" b="b"/>
            <a:pathLst>
              <a:path h="111760">
                <a:moveTo>
                  <a:pt x="0" y="0"/>
                </a:moveTo>
                <a:lnTo>
                  <a:pt x="0" y="111759"/>
                </a:lnTo>
              </a:path>
            </a:pathLst>
          </a:custGeom>
          <a:ln w="1017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11" name="object 11"/>
          <p:cNvSpPr/>
          <p:nvPr/>
        </p:nvSpPr>
        <p:spPr>
          <a:xfrm>
            <a:off x="2964053" y="5365974"/>
            <a:ext cx="111708" cy="0"/>
          </a:xfrm>
          <a:custGeom>
            <a:avLst/>
            <a:gdLst/>
            <a:ahLst/>
            <a:cxnLst/>
            <a:rect l="l" t="t" r="r" b="b"/>
            <a:pathLst>
              <a:path w="123189">
                <a:moveTo>
                  <a:pt x="0" y="0"/>
                </a:moveTo>
                <a:lnTo>
                  <a:pt x="123075" y="0"/>
                </a:lnTo>
              </a:path>
            </a:pathLst>
          </a:custGeom>
          <a:ln w="8889">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12" name="object 12"/>
          <p:cNvSpPr/>
          <p:nvPr/>
        </p:nvSpPr>
        <p:spPr>
          <a:xfrm>
            <a:off x="3092263" y="5585761"/>
            <a:ext cx="124953" cy="0"/>
          </a:xfrm>
          <a:custGeom>
            <a:avLst/>
            <a:gdLst/>
            <a:ahLst/>
            <a:cxnLst/>
            <a:rect l="l" t="t" r="r" b="b"/>
            <a:pathLst>
              <a:path w="137794">
                <a:moveTo>
                  <a:pt x="0" y="0"/>
                </a:moveTo>
                <a:lnTo>
                  <a:pt x="137642" y="0"/>
                </a:lnTo>
              </a:path>
            </a:pathLst>
          </a:custGeom>
          <a:ln w="889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13" name="object 13"/>
          <p:cNvSpPr/>
          <p:nvPr/>
        </p:nvSpPr>
        <p:spPr>
          <a:xfrm>
            <a:off x="3096869" y="5479234"/>
            <a:ext cx="0" cy="102496"/>
          </a:xfrm>
          <a:custGeom>
            <a:avLst/>
            <a:gdLst/>
            <a:ahLst/>
            <a:cxnLst/>
            <a:rect l="l" t="t" r="r" b="b"/>
            <a:pathLst>
              <a:path h="113029">
                <a:moveTo>
                  <a:pt x="0" y="0"/>
                </a:moveTo>
                <a:lnTo>
                  <a:pt x="0" y="113029"/>
                </a:lnTo>
              </a:path>
            </a:pathLst>
          </a:custGeom>
          <a:ln w="1016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14" name="object 14"/>
          <p:cNvSpPr/>
          <p:nvPr/>
        </p:nvSpPr>
        <p:spPr>
          <a:xfrm>
            <a:off x="3092263" y="5475204"/>
            <a:ext cx="124953" cy="0"/>
          </a:xfrm>
          <a:custGeom>
            <a:avLst/>
            <a:gdLst/>
            <a:ahLst/>
            <a:cxnLst/>
            <a:rect l="l" t="t" r="r" b="b"/>
            <a:pathLst>
              <a:path w="137794">
                <a:moveTo>
                  <a:pt x="0" y="0"/>
                </a:moveTo>
                <a:lnTo>
                  <a:pt x="137642" y="0"/>
                </a:lnTo>
              </a:path>
            </a:pathLst>
          </a:custGeom>
          <a:ln w="889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15" name="object 15"/>
          <p:cNvSpPr/>
          <p:nvPr/>
        </p:nvSpPr>
        <p:spPr>
          <a:xfrm>
            <a:off x="3096869" y="5370981"/>
            <a:ext cx="0" cy="100192"/>
          </a:xfrm>
          <a:custGeom>
            <a:avLst/>
            <a:gdLst/>
            <a:ahLst/>
            <a:cxnLst/>
            <a:rect l="l" t="t" r="r" b="b"/>
            <a:pathLst>
              <a:path h="110489">
                <a:moveTo>
                  <a:pt x="0" y="0"/>
                </a:moveTo>
                <a:lnTo>
                  <a:pt x="0" y="110489"/>
                </a:lnTo>
              </a:path>
            </a:pathLst>
          </a:custGeom>
          <a:ln w="1016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16" name="object 16"/>
          <p:cNvSpPr/>
          <p:nvPr/>
        </p:nvSpPr>
        <p:spPr>
          <a:xfrm>
            <a:off x="3092263" y="5366374"/>
            <a:ext cx="124953" cy="0"/>
          </a:xfrm>
          <a:custGeom>
            <a:avLst/>
            <a:gdLst/>
            <a:ahLst/>
            <a:cxnLst/>
            <a:rect l="l" t="t" r="r" b="b"/>
            <a:pathLst>
              <a:path w="137794">
                <a:moveTo>
                  <a:pt x="0" y="0"/>
                </a:moveTo>
                <a:lnTo>
                  <a:pt x="137642" y="0"/>
                </a:lnTo>
              </a:path>
            </a:pathLst>
          </a:custGeom>
          <a:ln w="1016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17" name="object 17"/>
          <p:cNvSpPr/>
          <p:nvPr/>
        </p:nvSpPr>
        <p:spPr>
          <a:xfrm>
            <a:off x="3219866" y="5358567"/>
            <a:ext cx="132438" cy="235510"/>
          </a:xfrm>
          <a:custGeom>
            <a:avLst/>
            <a:gdLst/>
            <a:ahLst/>
            <a:cxnLst/>
            <a:rect l="l" t="t" r="r" b="b"/>
            <a:pathLst>
              <a:path w="146050" h="259714">
                <a:moveTo>
                  <a:pt x="10159" y="191579"/>
                </a:moveTo>
                <a:lnTo>
                  <a:pt x="0" y="191579"/>
                </a:lnTo>
                <a:lnTo>
                  <a:pt x="8516" y="222203"/>
                </a:lnTo>
                <a:lnTo>
                  <a:pt x="26223" y="243290"/>
                </a:lnTo>
                <a:lnTo>
                  <a:pt x="48957" y="255476"/>
                </a:lnTo>
                <a:lnTo>
                  <a:pt x="72555" y="259397"/>
                </a:lnTo>
                <a:lnTo>
                  <a:pt x="99681" y="254250"/>
                </a:lnTo>
                <a:lnTo>
                  <a:pt x="106158" y="250240"/>
                </a:lnTo>
                <a:lnTo>
                  <a:pt x="72199" y="250240"/>
                </a:lnTo>
                <a:lnTo>
                  <a:pt x="55220" y="247845"/>
                </a:lnTo>
                <a:lnTo>
                  <a:pt x="36231" y="238964"/>
                </a:lnTo>
                <a:lnTo>
                  <a:pt x="19716" y="221056"/>
                </a:lnTo>
                <a:lnTo>
                  <a:pt x="10159" y="191579"/>
                </a:lnTo>
                <a:close/>
              </a:path>
              <a:path w="146050" h="259714">
                <a:moveTo>
                  <a:pt x="73571" y="0"/>
                </a:moveTo>
                <a:lnTo>
                  <a:pt x="47763" y="4298"/>
                </a:lnTo>
                <a:lnTo>
                  <a:pt x="26017" y="16830"/>
                </a:lnTo>
                <a:lnTo>
                  <a:pt x="11007" y="37054"/>
                </a:lnTo>
                <a:lnTo>
                  <a:pt x="5410" y="64427"/>
                </a:lnTo>
                <a:lnTo>
                  <a:pt x="5410" y="65455"/>
                </a:lnTo>
                <a:lnTo>
                  <a:pt x="12885" y="94380"/>
                </a:lnTo>
                <a:lnTo>
                  <a:pt x="30302" y="112496"/>
                </a:lnTo>
                <a:lnTo>
                  <a:pt x="51719" y="122859"/>
                </a:lnTo>
                <a:lnTo>
                  <a:pt x="91373" y="134304"/>
                </a:lnTo>
                <a:lnTo>
                  <a:pt x="112272" y="144538"/>
                </a:lnTo>
                <a:lnTo>
                  <a:pt x="128655" y="162278"/>
                </a:lnTo>
                <a:lnTo>
                  <a:pt x="135280" y="190576"/>
                </a:lnTo>
                <a:lnTo>
                  <a:pt x="129860" y="215061"/>
                </a:lnTo>
                <a:lnTo>
                  <a:pt x="115569" y="233886"/>
                </a:lnTo>
                <a:lnTo>
                  <a:pt x="95364" y="245972"/>
                </a:lnTo>
                <a:lnTo>
                  <a:pt x="72199" y="250240"/>
                </a:lnTo>
                <a:lnTo>
                  <a:pt x="106158" y="250240"/>
                </a:lnTo>
                <a:lnTo>
                  <a:pt x="122991" y="239822"/>
                </a:lnTo>
                <a:lnTo>
                  <a:pt x="139308" y="217633"/>
                </a:lnTo>
                <a:lnTo>
                  <a:pt x="145453" y="189204"/>
                </a:lnTo>
                <a:lnTo>
                  <a:pt x="137423" y="156117"/>
                </a:lnTo>
                <a:lnTo>
                  <a:pt x="118841" y="136317"/>
                </a:lnTo>
                <a:lnTo>
                  <a:pt x="97966" y="126177"/>
                </a:lnTo>
                <a:lnTo>
                  <a:pt x="83057" y="122072"/>
                </a:lnTo>
                <a:lnTo>
                  <a:pt x="57879" y="114680"/>
                </a:lnTo>
                <a:lnTo>
                  <a:pt x="36229" y="104359"/>
                </a:lnTo>
                <a:lnTo>
                  <a:pt x="21128" y="88318"/>
                </a:lnTo>
                <a:lnTo>
                  <a:pt x="15595" y="63766"/>
                </a:lnTo>
                <a:lnTo>
                  <a:pt x="20067" y="41359"/>
                </a:lnTo>
                <a:lnTo>
                  <a:pt x="32296" y="24133"/>
                </a:lnTo>
                <a:lnTo>
                  <a:pt x="50496" y="13074"/>
                </a:lnTo>
                <a:lnTo>
                  <a:pt x="72885" y="9169"/>
                </a:lnTo>
                <a:lnTo>
                  <a:pt x="106319" y="9169"/>
                </a:lnTo>
                <a:lnTo>
                  <a:pt x="95373" y="3343"/>
                </a:lnTo>
                <a:lnTo>
                  <a:pt x="73571" y="0"/>
                </a:lnTo>
                <a:close/>
              </a:path>
              <a:path w="146050" h="259714">
                <a:moveTo>
                  <a:pt x="106319" y="9169"/>
                </a:moveTo>
                <a:lnTo>
                  <a:pt x="72885" y="9169"/>
                </a:lnTo>
                <a:lnTo>
                  <a:pt x="98025" y="14038"/>
                </a:lnTo>
                <a:lnTo>
                  <a:pt x="114260" y="26249"/>
                </a:lnTo>
                <a:lnTo>
                  <a:pt x="123625" y="42211"/>
                </a:lnTo>
                <a:lnTo>
                  <a:pt x="128155" y="58331"/>
                </a:lnTo>
                <a:lnTo>
                  <a:pt x="138328" y="58331"/>
                </a:lnTo>
                <a:lnTo>
                  <a:pt x="130071" y="31905"/>
                </a:lnTo>
                <a:lnTo>
                  <a:pt x="114979" y="13777"/>
                </a:lnTo>
                <a:lnTo>
                  <a:pt x="106319" y="916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18" name="object 18"/>
          <p:cNvSpPr/>
          <p:nvPr/>
        </p:nvSpPr>
        <p:spPr>
          <a:xfrm>
            <a:off x="3402495" y="5370575"/>
            <a:ext cx="0" cy="219387"/>
          </a:xfrm>
          <a:custGeom>
            <a:avLst/>
            <a:gdLst/>
            <a:ahLst/>
            <a:cxnLst/>
            <a:rect l="l" t="t" r="r" b="b"/>
            <a:pathLst>
              <a:path h="241935">
                <a:moveTo>
                  <a:pt x="0" y="0"/>
                </a:moveTo>
                <a:lnTo>
                  <a:pt x="0" y="241744"/>
                </a:lnTo>
              </a:path>
            </a:pathLst>
          </a:custGeom>
          <a:ln w="1018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19" name="object 19"/>
          <p:cNvSpPr/>
          <p:nvPr/>
        </p:nvSpPr>
        <p:spPr>
          <a:xfrm>
            <a:off x="3336092" y="5366418"/>
            <a:ext cx="133014" cy="0"/>
          </a:xfrm>
          <a:custGeom>
            <a:avLst/>
            <a:gdLst/>
            <a:ahLst/>
            <a:cxnLst/>
            <a:rect l="l" t="t" r="r" b="b"/>
            <a:pathLst>
              <a:path w="146685">
                <a:moveTo>
                  <a:pt x="0" y="0"/>
                </a:moveTo>
                <a:lnTo>
                  <a:pt x="146469" y="0"/>
                </a:lnTo>
              </a:path>
            </a:pathLst>
          </a:custGeom>
          <a:ln w="9169">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20" name="object 20"/>
          <p:cNvSpPr/>
          <p:nvPr/>
        </p:nvSpPr>
        <p:spPr>
          <a:xfrm>
            <a:off x="2169493" y="4203967"/>
            <a:ext cx="2247420" cy="1107875"/>
          </a:xfrm>
          <a:custGeom>
            <a:avLst/>
            <a:gdLst/>
            <a:ahLst/>
            <a:cxnLst/>
            <a:rect l="l" t="t" r="r" b="b"/>
            <a:pathLst>
              <a:path w="2478404" h="1221739">
                <a:moveTo>
                  <a:pt x="1556770" y="976515"/>
                </a:moveTo>
                <a:lnTo>
                  <a:pt x="1429689" y="976515"/>
                </a:lnTo>
                <a:lnTo>
                  <a:pt x="1441535" y="1022206"/>
                </a:lnTo>
                <a:lnTo>
                  <a:pt x="1460089" y="1064539"/>
                </a:lnTo>
                <a:lnTo>
                  <a:pt x="1484741" y="1102978"/>
                </a:lnTo>
                <a:lnTo>
                  <a:pt x="1514882" y="1136981"/>
                </a:lnTo>
                <a:lnTo>
                  <a:pt x="1549904" y="1166011"/>
                </a:lnTo>
                <a:lnTo>
                  <a:pt x="1589196" y="1189528"/>
                </a:lnTo>
                <a:lnTo>
                  <a:pt x="1632149" y="1206993"/>
                </a:lnTo>
                <a:lnTo>
                  <a:pt x="1678154" y="1217868"/>
                </a:lnTo>
                <a:lnTo>
                  <a:pt x="1726603" y="1221613"/>
                </a:lnTo>
                <a:lnTo>
                  <a:pt x="1777148" y="1217534"/>
                </a:lnTo>
                <a:lnTo>
                  <a:pt x="1825024" y="1205637"/>
                </a:lnTo>
                <a:lnTo>
                  <a:pt x="1869499" y="1186432"/>
                </a:lnTo>
                <a:lnTo>
                  <a:pt x="1909841" y="1160428"/>
                </a:lnTo>
                <a:lnTo>
                  <a:pt x="1945318" y="1128135"/>
                </a:lnTo>
                <a:lnTo>
                  <a:pt x="1966226" y="1101496"/>
                </a:lnTo>
                <a:lnTo>
                  <a:pt x="1722983" y="1101496"/>
                </a:lnTo>
                <a:lnTo>
                  <a:pt x="1671951" y="1093962"/>
                </a:lnTo>
                <a:lnTo>
                  <a:pt x="1626840" y="1072842"/>
                </a:lnTo>
                <a:lnTo>
                  <a:pt x="1589859" y="1040355"/>
                </a:lnTo>
                <a:lnTo>
                  <a:pt x="1563216" y="998722"/>
                </a:lnTo>
                <a:lnTo>
                  <a:pt x="1556770" y="976515"/>
                </a:lnTo>
                <a:close/>
              </a:path>
              <a:path w="2478404" h="1221739">
                <a:moveTo>
                  <a:pt x="314312" y="0"/>
                </a:moveTo>
                <a:lnTo>
                  <a:pt x="0" y="0"/>
                </a:lnTo>
                <a:lnTo>
                  <a:pt x="312661" y="1211376"/>
                </a:lnTo>
                <a:lnTo>
                  <a:pt x="592594" y="1211376"/>
                </a:lnTo>
                <a:lnTo>
                  <a:pt x="690862" y="787400"/>
                </a:lnTo>
                <a:lnTo>
                  <a:pt x="476377" y="787400"/>
                </a:lnTo>
                <a:lnTo>
                  <a:pt x="314312" y="0"/>
                </a:lnTo>
                <a:close/>
              </a:path>
              <a:path w="2478404" h="1221739">
                <a:moveTo>
                  <a:pt x="1023747" y="766940"/>
                </a:moveTo>
                <a:lnTo>
                  <a:pt x="877620" y="766940"/>
                </a:lnTo>
                <a:lnTo>
                  <a:pt x="877620" y="1210767"/>
                </a:lnTo>
                <a:lnTo>
                  <a:pt x="1023747" y="1210767"/>
                </a:lnTo>
                <a:lnTo>
                  <a:pt x="1023747" y="766940"/>
                </a:lnTo>
                <a:close/>
              </a:path>
              <a:path w="2478404" h="1221739">
                <a:moveTo>
                  <a:pt x="1257261" y="766940"/>
                </a:moveTo>
                <a:lnTo>
                  <a:pt x="1117307" y="766940"/>
                </a:lnTo>
                <a:lnTo>
                  <a:pt x="1117307" y="1210767"/>
                </a:lnTo>
                <a:lnTo>
                  <a:pt x="1435087" y="1210767"/>
                </a:lnTo>
                <a:lnTo>
                  <a:pt x="1435087" y="1082433"/>
                </a:lnTo>
                <a:lnTo>
                  <a:pt x="1257261" y="1082433"/>
                </a:lnTo>
                <a:lnTo>
                  <a:pt x="1257261" y="984224"/>
                </a:lnTo>
                <a:lnTo>
                  <a:pt x="1429689" y="984224"/>
                </a:lnTo>
                <a:lnTo>
                  <a:pt x="1429689" y="976515"/>
                </a:lnTo>
                <a:lnTo>
                  <a:pt x="1556770" y="976515"/>
                </a:lnTo>
                <a:lnTo>
                  <a:pt x="1549120" y="950163"/>
                </a:lnTo>
                <a:lnTo>
                  <a:pt x="1508937" y="926960"/>
                </a:lnTo>
                <a:lnTo>
                  <a:pt x="1548828" y="903922"/>
                </a:lnTo>
                <a:lnTo>
                  <a:pt x="1557969" y="871054"/>
                </a:lnTo>
                <a:lnTo>
                  <a:pt x="1429689" y="871054"/>
                </a:lnTo>
                <a:lnTo>
                  <a:pt x="1429689" y="855865"/>
                </a:lnTo>
                <a:lnTo>
                  <a:pt x="1257261" y="855865"/>
                </a:lnTo>
                <a:lnTo>
                  <a:pt x="1257261" y="766940"/>
                </a:lnTo>
                <a:close/>
              </a:path>
              <a:path w="2478404" h="1221739">
                <a:moveTo>
                  <a:pt x="2144915" y="1046721"/>
                </a:moveTo>
                <a:lnTo>
                  <a:pt x="1998751" y="1046721"/>
                </a:lnTo>
                <a:lnTo>
                  <a:pt x="1998751" y="1210767"/>
                </a:lnTo>
                <a:lnTo>
                  <a:pt x="2144915" y="1210767"/>
                </a:lnTo>
                <a:lnTo>
                  <a:pt x="2144915" y="1046721"/>
                </a:lnTo>
                <a:close/>
              </a:path>
              <a:path w="2478404" h="1221739">
                <a:moveTo>
                  <a:pt x="2478163" y="981900"/>
                </a:moveTo>
                <a:lnTo>
                  <a:pt x="2332024" y="981900"/>
                </a:lnTo>
                <a:lnTo>
                  <a:pt x="2332024" y="1210767"/>
                </a:lnTo>
                <a:lnTo>
                  <a:pt x="2478163" y="1210767"/>
                </a:lnTo>
                <a:lnTo>
                  <a:pt x="2478163" y="981900"/>
                </a:lnTo>
                <a:close/>
              </a:path>
              <a:path w="2478404" h="1221739">
                <a:moveTo>
                  <a:pt x="1967818" y="750392"/>
                </a:moveTo>
                <a:lnTo>
                  <a:pt x="1722983" y="750392"/>
                </a:lnTo>
                <a:lnTo>
                  <a:pt x="1774719" y="758142"/>
                </a:lnTo>
                <a:lnTo>
                  <a:pt x="1820332" y="779849"/>
                </a:lnTo>
                <a:lnTo>
                  <a:pt x="1857511" y="813196"/>
                </a:lnTo>
                <a:lnTo>
                  <a:pt x="1883943" y="855865"/>
                </a:lnTo>
                <a:lnTo>
                  <a:pt x="1998751" y="855865"/>
                </a:lnTo>
                <a:lnTo>
                  <a:pt x="1998751" y="996581"/>
                </a:lnTo>
                <a:lnTo>
                  <a:pt x="1883702" y="996581"/>
                </a:lnTo>
                <a:lnTo>
                  <a:pt x="1857218" y="1039035"/>
                </a:lnTo>
                <a:lnTo>
                  <a:pt x="1820078" y="1072203"/>
                </a:lnTo>
                <a:lnTo>
                  <a:pt x="1774570" y="1093790"/>
                </a:lnTo>
                <a:lnTo>
                  <a:pt x="1722983" y="1101496"/>
                </a:lnTo>
                <a:lnTo>
                  <a:pt x="1966226" y="1101496"/>
                </a:lnTo>
                <a:lnTo>
                  <a:pt x="1975199" y="1090063"/>
                </a:lnTo>
                <a:lnTo>
                  <a:pt x="1998751" y="1046721"/>
                </a:lnTo>
                <a:lnTo>
                  <a:pt x="2144915" y="1046721"/>
                </a:lnTo>
                <a:lnTo>
                  <a:pt x="2144915" y="981900"/>
                </a:lnTo>
                <a:lnTo>
                  <a:pt x="2478163" y="981900"/>
                </a:lnTo>
                <a:lnTo>
                  <a:pt x="2478163" y="853528"/>
                </a:lnTo>
                <a:lnTo>
                  <a:pt x="2144915" y="853528"/>
                </a:lnTo>
                <a:lnTo>
                  <a:pt x="2144915" y="801255"/>
                </a:lnTo>
                <a:lnTo>
                  <a:pt x="1998751" y="801255"/>
                </a:lnTo>
                <a:lnTo>
                  <a:pt x="1993911" y="791124"/>
                </a:lnTo>
                <a:lnTo>
                  <a:pt x="1988672" y="781230"/>
                </a:lnTo>
                <a:lnTo>
                  <a:pt x="1983069" y="771609"/>
                </a:lnTo>
                <a:lnTo>
                  <a:pt x="1977136" y="762292"/>
                </a:lnTo>
                <a:lnTo>
                  <a:pt x="1967818" y="750392"/>
                </a:lnTo>
                <a:close/>
              </a:path>
              <a:path w="2478404" h="1221739">
                <a:moveTo>
                  <a:pt x="1725053" y="627761"/>
                </a:moveTo>
                <a:lnTo>
                  <a:pt x="1676684" y="631457"/>
                </a:lnTo>
                <a:lnTo>
                  <a:pt x="1630825" y="642200"/>
                </a:lnTo>
                <a:lnTo>
                  <a:pt x="1588068" y="659471"/>
                </a:lnTo>
                <a:lnTo>
                  <a:pt x="1549001" y="682748"/>
                </a:lnTo>
                <a:lnTo>
                  <a:pt x="1514216" y="711513"/>
                </a:lnTo>
                <a:lnTo>
                  <a:pt x="1484303" y="745246"/>
                </a:lnTo>
                <a:lnTo>
                  <a:pt x="1459850" y="783427"/>
                </a:lnTo>
                <a:lnTo>
                  <a:pt x="1441449" y="825536"/>
                </a:lnTo>
                <a:lnTo>
                  <a:pt x="1429689" y="871054"/>
                </a:lnTo>
                <a:lnTo>
                  <a:pt x="1557969" y="871054"/>
                </a:lnTo>
                <a:lnTo>
                  <a:pt x="1562512" y="854719"/>
                </a:lnTo>
                <a:lnTo>
                  <a:pt x="1589037" y="812490"/>
                </a:lnTo>
                <a:lnTo>
                  <a:pt x="1626136" y="779508"/>
                </a:lnTo>
                <a:lnTo>
                  <a:pt x="1671540" y="758050"/>
                </a:lnTo>
                <a:lnTo>
                  <a:pt x="1722983" y="750392"/>
                </a:lnTo>
                <a:lnTo>
                  <a:pt x="1967818" y="750392"/>
                </a:lnTo>
                <a:lnTo>
                  <a:pt x="1945788" y="722256"/>
                </a:lnTo>
                <a:lnTo>
                  <a:pt x="1909373" y="688924"/>
                </a:lnTo>
                <a:lnTo>
                  <a:pt x="1868492" y="662551"/>
                </a:lnTo>
                <a:lnTo>
                  <a:pt x="1823744" y="643394"/>
                </a:lnTo>
                <a:lnTo>
                  <a:pt x="1775731" y="631712"/>
                </a:lnTo>
                <a:lnTo>
                  <a:pt x="1725053" y="627761"/>
                </a:lnTo>
                <a:close/>
              </a:path>
              <a:path w="2478404" h="1221739">
                <a:moveTo>
                  <a:pt x="2478163" y="638581"/>
                </a:moveTo>
                <a:lnTo>
                  <a:pt x="2332024" y="638581"/>
                </a:lnTo>
                <a:lnTo>
                  <a:pt x="2332024" y="853528"/>
                </a:lnTo>
                <a:lnTo>
                  <a:pt x="2478163" y="853528"/>
                </a:lnTo>
                <a:lnTo>
                  <a:pt x="2478163" y="638581"/>
                </a:lnTo>
                <a:close/>
              </a:path>
              <a:path w="2478404" h="1221739">
                <a:moveTo>
                  <a:pt x="2144915" y="638581"/>
                </a:moveTo>
                <a:lnTo>
                  <a:pt x="1998751" y="638581"/>
                </a:lnTo>
                <a:lnTo>
                  <a:pt x="1998751" y="801255"/>
                </a:lnTo>
                <a:lnTo>
                  <a:pt x="2144915" y="801255"/>
                </a:lnTo>
                <a:lnTo>
                  <a:pt x="2144915" y="638581"/>
                </a:lnTo>
                <a:close/>
              </a:path>
              <a:path w="2478404" h="1221739">
                <a:moveTo>
                  <a:pt x="895426" y="0"/>
                </a:moveTo>
                <a:lnTo>
                  <a:pt x="658088" y="0"/>
                </a:lnTo>
                <a:lnTo>
                  <a:pt x="479628" y="787400"/>
                </a:lnTo>
                <a:lnTo>
                  <a:pt x="690862" y="787400"/>
                </a:lnTo>
                <a:lnTo>
                  <a:pt x="695604" y="766940"/>
                </a:lnTo>
                <a:lnTo>
                  <a:pt x="1435087" y="766940"/>
                </a:lnTo>
                <a:lnTo>
                  <a:pt x="1435087" y="638581"/>
                </a:lnTo>
                <a:lnTo>
                  <a:pt x="725335" y="638581"/>
                </a:lnTo>
                <a:lnTo>
                  <a:pt x="774306" y="427266"/>
                </a:lnTo>
                <a:lnTo>
                  <a:pt x="990092" y="427266"/>
                </a:lnTo>
                <a:lnTo>
                  <a:pt x="895426" y="0"/>
                </a:lnTo>
                <a:close/>
              </a:path>
              <a:path w="2478404" h="1221739">
                <a:moveTo>
                  <a:pt x="990092" y="427266"/>
                </a:moveTo>
                <a:lnTo>
                  <a:pt x="777582" y="427266"/>
                </a:lnTo>
                <a:lnTo>
                  <a:pt x="811441" y="573316"/>
                </a:lnTo>
                <a:lnTo>
                  <a:pt x="1022451" y="573316"/>
                </a:lnTo>
                <a:lnTo>
                  <a:pt x="990092" y="427266"/>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21" name="object 21"/>
          <p:cNvSpPr/>
          <p:nvPr/>
        </p:nvSpPr>
        <p:spPr>
          <a:xfrm>
            <a:off x="3184479" y="4195575"/>
            <a:ext cx="1335899" cy="538390"/>
          </a:xfrm>
          <a:custGeom>
            <a:avLst/>
            <a:gdLst/>
            <a:ahLst/>
            <a:cxnLst/>
            <a:rect l="l" t="t" r="r" b="b"/>
            <a:pathLst>
              <a:path w="1473200" h="593725">
                <a:moveTo>
                  <a:pt x="1105501" y="484962"/>
                </a:moveTo>
                <a:lnTo>
                  <a:pt x="721448" y="484962"/>
                </a:lnTo>
                <a:lnTo>
                  <a:pt x="744437" y="524172"/>
                </a:lnTo>
                <a:lnTo>
                  <a:pt x="776948" y="554552"/>
                </a:lnTo>
                <a:lnTo>
                  <a:pt x="817475" y="576169"/>
                </a:lnTo>
                <a:lnTo>
                  <a:pt x="864510" y="589090"/>
                </a:lnTo>
                <a:lnTo>
                  <a:pt x="916546" y="593382"/>
                </a:lnTo>
                <a:lnTo>
                  <a:pt x="963589" y="589950"/>
                </a:lnTo>
                <a:lnTo>
                  <a:pt x="1006319" y="579559"/>
                </a:lnTo>
                <a:lnTo>
                  <a:pt x="1043670" y="562058"/>
                </a:lnTo>
                <a:lnTo>
                  <a:pt x="1074576" y="537300"/>
                </a:lnTo>
                <a:lnTo>
                  <a:pt x="1097972" y="505138"/>
                </a:lnTo>
                <a:lnTo>
                  <a:pt x="1105501" y="484962"/>
                </a:lnTo>
                <a:close/>
              </a:path>
              <a:path w="1473200" h="593725">
                <a:moveTo>
                  <a:pt x="432561" y="9258"/>
                </a:moveTo>
                <a:lnTo>
                  <a:pt x="119900" y="9258"/>
                </a:lnTo>
                <a:lnTo>
                  <a:pt x="0" y="582574"/>
                </a:lnTo>
                <a:lnTo>
                  <a:pt x="280708" y="582574"/>
                </a:lnTo>
                <a:lnTo>
                  <a:pt x="400583" y="129997"/>
                </a:lnTo>
                <a:lnTo>
                  <a:pt x="721448" y="129997"/>
                </a:lnTo>
                <a:lnTo>
                  <a:pt x="721448" y="10820"/>
                </a:lnTo>
                <a:lnTo>
                  <a:pt x="432155" y="10820"/>
                </a:lnTo>
                <a:lnTo>
                  <a:pt x="432561" y="9258"/>
                </a:lnTo>
                <a:close/>
              </a:path>
              <a:path w="1473200" h="593725">
                <a:moveTo>
                  <a:pt x="721448" y="129997"/>
                </a:moveTo>
                <a:lnTo>
                  <a:pt x="400583" y="129997"/>
                </a:lnTo>
                <a:lnTo>
                  <a:pt x="400583" y="582574"/>
                </a:lnTo>
                <a:lnTo>
                  <a:pt x="721448" y="582574"/>
                </a:lnTo>
                <a:lnTo>
                  <a:pt x="721448" y="484962"/>
                </a:lnTo>
                <a:lnTo>
                  <a:pt x="1105501" y="484962"/>
                </a:lnTo>
                <a:lnTo>
                  <a:pt x="1110595" y="471309"/>
                </a:lnTo>
                <a:lnTo>
                  <a:pt x="914971" y="471309"/>
                </a:lnTo>
                <a:lnTo>
                  <a:pt x="887463" y="464332"/>
                </a:lnTo>
                <a:lnTo>
                  <a:pt x="877166" y="454317"/>
                </a:lnTo>
                <a:lnTo>
                  <a:pt x="541896" y="454317"/>
                </a:lnTo>
                <a:lnTo>
                  <a:pt x="541896" y="356184"/>
                </a:lnTo>
                <a:lnTo>
                  <a:pt x="715987" y="356184"/>
                </a:lnTo>
                <a:lnTo>
                  <a:pt x="715987" y="227926"/>
                </a:lnTo>
                <a:lnTo>
                  <a:pt x="541896" y="227926"/>
                </a:lnTo>
                <a:lnTo>
                  <a:pt x="541896" y="139064"/>
                </a:lnTo>
                <a:lnTo>
                  <a:pt x="875364" y="139064"/>
                </a:lnTo>
                <a:lnTo>
                  <a:pt x="879170" y="134348"/>
                </a:lnTo>
                <a:lnTo>
                  <a:pt x="886621" y="130187"/>
                </a:lnTo>
                <a:lnTo>
                  <a:pt x="721448" y="130187"/>
                </a:lnTo>
                <a:lnTo>
                  <a:pt x="721448" y="129997"/>
                </a:lnTo>
                <a:close/>
              </a:path>
              <a:path w="1473200" h="593725">
                <a:moveTo>
                  <a:pt x="1359484" y="139064"/>
                </a:moveTo>
                <a:lnTo>
                  <a:pt x="1211960" y="139064"/>
                </a:lnTo>
                <a:lnTo>
                  <a:pt x="1211960" y="582574"/>
                </a:lnTo>
                <a:lnTo>
                  <a:pt x="1359484" y="582574"/>
                </a:lnTo>
                <a:lnTo>
                  <a:pt x="1359484" y="139064"/>
                </a:lnTo>
                <a:close/>
              </a:path>
              <a:path w="1473200" h="593725">
                <a:moveTo>
                  <a:pt x="875364" y="139064"/>
                </a:moveTo>
                <a:lnTo>
                  <a:pt x="719454" y="139064"/>
                </a:lnTo>
                <a:lnTo>
                  <a:pt x="718268" y="146172"/>
                </a:lnTo>
                <a:lnTo>
                  <a:pt x="717405" y="153436"/>
                </a:lnTo>
                <a:lnTo>
                  <a:pt x="716877" y="160855"/>
                </a:lnTo>
                <a:lnTo>
                  <a:pt x="716699" y="168427"/>
                </a:lnTo>
                <a:lnTo>
                  <a:pt x="724198" y="216912"/>
                </a:lnTo>
                <a:lnTo>
                  <a:pt x="744848" y="255905"/>
                </a:lnTo>
                <a:lnTo>
                  <a:pt x="775878" y="287036"/>
                </a:lnTo>
                <a:lnTo>
                  <a:pt x="814514" y="311934"/>
                </a:lnTo>
                <a:lnTo>
                  <a:pt x="857986" y="332231"/>
                </a:lnTo>
                <a:lnTo>
                  <a:pt x="883758" y="342765"/>
                </a:lnTo>
                <a:lnTo>
                  <a:pt x="896637" y="348203"/>
                </a:lnTo>
                <a:lnTo>
                  <a:pt x="931996" y="363971"/>
                </a:lnTo>
                <a:lnTo>
                  <a:pt x="965838" y="392881"/>
                </a:lnTo>
                <a:lnTo>
                  <a:pt x="971194" y="416458"/>
                </a:lnTo>
                <a:lnTo>
                  <a:pt x="966692" y="438059"/>
                </a:lnTo>
                <a:lnTo>
                  <a:pt x="954503" y="455466"/>
                </a:lnTo>
                <a:lnTo>
                  <a:pt x="936604" y="467082"/>
                </a:lnTo>
                <a:lnTo>
                  <a:pt x="914971" y="471309"/>
                </a:lnTo>
                <a:lnTo>
                  <a:pt x="1110595" y="471309"/>
                </a:lnTo>
                <a:lnTo>
                  <a:pt x="1112791" y="465423"/>
                </a:lnTo>
                <a:lnTo>
                  <a:pt x="1117968" y="418007"/>
                </a:lnTo>
                <a:lnTo>
                  <a:pt x="1111267" y="369882"/>
                </a:lnTo>
                <a:lnTo>
                  <a:pt x="1092461" y="331626"/>
                </a:lnTo>
                <a:lnTo>
                  <a:pt x="1063499" y="301051"/>
                </a:lnTo>
                <a:lnTo>
                  <a:pt x="1026326" y="275968"/>
                </a:lnTo>
                <a:lnTo>
                  <a:pt x="982891" y="254190"/>
                </a:lnTo>
                <a:lnTo>
                  <a:pt x="956846" y="242986"/>
                </a:lnTo>
                <a:lnTo>
                  <a:pt x="922097" y="227150"/>
                </a:lnTo>
                <a:lnTo>
                  <a:pt x="889256" y="208997"/>
                </a:lnTo>
                <a:lnTo>
                  <a:pt x="868933" y="190842"/>
                </a:lnTo>
                <a:lnTo>
                  <a:pt x="864222" y="183883"/>
                </a:lnTo>
                <a:lnTo>
                  <a:pt x="863460" y="175386"/>
                </a:lnTo>
                <a:lnTo>
                  <a:pt x="863460" y="166890"/>
                </a:lnTo>
                <a:lnTo>
                  <a:pt x="867765" y="148483"/>
                </a:lnTo>
                <a:lnTo>
                  <a:pt x="875364" y="139064"/>
                </a:lnTo>
                <a:close/>
              </a:path>
              <a:path w="1473200" h="593725">
                <a:moveTo>
                  <a:pt x="854887" y="393280"/>
                </a:moveTo>
                <a:lnTo>
                  <a:pt x="708101" y="393280"/>
                </a:lnTo>
                <a:lnTo>
                  <a:pt x="708211" y="416458"/>
                </a:lnTo>
                <a:lnTo>
                  <a:pt x="708365" y="422975"/>
                </a:lnTo>
                <a:lnTo>
                  <a:pt x="709148" y="433782"/>
                </a:lnTo>
                <a:lnTo>
                  <a:pt x="710437" y="444230"/>
                </a:lnTo>
                <a:lnTo>
                  <a:pt x="712215" y="454317"/>
                </a:lnTo>
                <a:lnTo>
                  <a:pt x="877166" y="454317"/>
                </a:lnTo>
                <a:lnTo>
                  <a:pt x="868822" y="446201"/>
                </a:lnTo>
                <a:lnTo>
                  <a:pt x="858235" y="421117"/>
                </a:lnTo>
                <a:lnTo>
                  <a:pt x="854887" y="393280"/>
                </a:lnTo>
                <a:close/>
              </a:path>
              <a:path w="1473200" h="593725">
                <a:moveTo>
                  <a:pt x="1472704" y="122085"/>
                </a:moveTo>
                <a:lnTo>
                  <a:pt x="914196" y="122085"/>
                </a:lnTo>
                <a:lnTo>
                  <a:pt x="937641" y="126320"/>
                </a:lnTo>
                <a:lnTo>
                  <a:pt x="953033" y="138015"/>
                </a:lnTo>
                <a:lnTo>
                  <a:pt x="962281" y="155651"/>
                </a:lnTo>
                <a:lnTo>
                  <a:pt x="967295" y="177711"/>
                </a:lnTo>
                <a:lnTo>
                  <a:pt x="1113281" y="177711"/>
                </a:lnTo>
                <a:lnTo>
                  <a:pt x="1109687" y="139064"/>
                </a:lnTo>
                <a:lnTo>
                  <a:pt x="1472704" y="139064"/>
                </a:lnTo>
                <a:lnTo>
                  <a:pt x="1472704" y="122085"/>
                </a:lnTo>
                <a:close/>
              </a:path>
              <a:path w="1473200" h="593725">
                <a:moveTo>
                  <a:pt x="918870" y="0"/>
                </a:moveTo>
                <a:lnTo>
                  <a:pt x="867402" y="5569"/>
                </a:lnTo>
                <a:lnTo>
                  <a:pt x="818429" y="21916"/>
                </a:lnTo>
                <a:lnTo>
                  <a:pt x="775447" y="48497"/>
                </a:lnTo>
                <a:lnTo>
                  <a:pt x="741955" y="84768"/>
                </a:lnTo>
                <a:lnTo>
                  <a:pt x="721448" y="130187"/>
                </a:lnTo>
                <a:lnTo>
                  <a:pt x="886621" y="130187"/>
                </a:lnTo>
                <a:lnTo>
                  <a:pt x="895403" y="125283"/>
                </a:lnTo>
                <a:lnTo>
                  <a:pt x="914196" y="122085"/>
                </a:lnTo>
                <a:lnTo>
                  <a:pt x="1472704" y="122085"/>
                </a:lnTo>
                <a:lnTo>
                  <a:pt x="1472704" y="100812"/>
                </a:lnTo>
                <a:lnTo>
                  <a:pt x="1097953" y="100812"/>
                </a:lnTo>
                <a:lnTo>
                  <a:pt x="1093455" y="91905"/>
                </a:lnTo>
                <a:lnTo>
                  <a:pt x="1043064" y="36181"/>
                </a:lnTo>
                <a:lnTo>
                  <a:pt x="1004284" y="15933"/>
                </a:lnTo>
                <a:lnTo>
                  <a:pt x="961836" y="3946"/>
                </a:lnTo>
                <a:lnTo>
                  <a:pt x="918870" y="0"/>
                </a:lnTo>
                <a:close/>
              </a:path>
              <a:path w="1473200" h="593725">
                <a:moveTo>
                  <a:pt x="1472704" y="10820"/>
                </a:moveTo>
                <a:lnTo>
                  <a:pt x="1097953" y="10820"/>
                </a:lnTo>
                <a:lnTo>
                  <a:pt x="1097953" y="100812"/>
                </a:lnTo>
                <a:lnTo>
                  <a:pt x="1472704" y="100812"/>
                </a:lnTo>
                <a:lnTo>
                  <a:pt x="1472704" y="1082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22" name="object 22"/>
          <p:cNvSpPr/>
          <p:nvPr/>
        </p:nvSpPr>
        <p:spPr>
          <a:xfrm>
            <a:off x="2964053" y="5362277"/>
            <a:ext cx="111605" cy="22751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23" name="object 23"/>
          <p:cNvSpPr/>
          <p:nvPr/>
        </p:nvSpPr>
        <p:spPr>
          <a:xfrm>
            <a:off x="3092264" y="5362265"/>
            <a:ext cx="124814" cy="22752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24" name="object 24"/>
          <p:cNvSpPr/>
          <p:nvPr/>
        </p:nvSpPr>
        <p:spPr>
          <a:xfrm>
            <a:off x="3219866" y="5358579"/>
            <a:ext cx="131897" cy="23521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25" name="object 25"/>
          <p:cNvSpPr/>
          <p:nvPr/>
        </p:nvSpPr>
        <p:spPr>
          <a:xfrm>
            <a:off x="3336090" y="5362265"/>
            <a:ext cx="132818" cy="22752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26" name="object 26"/>
          <p:cNvSpPr/>
          <p:nvPr/>
        </p:nvSpPr>
        <p:spPr>
          <a:xfrm>
            <a:off x="2169493" y="3402225"/>
            <a:ext cx="389252" cy="389252"/>
          </a:xfrm>
          <a:custGeom>
            <a:avLst/>
            <a:gdLst/>
            <a:ahLst/>
            <a:cxnLst/>
            <a:rect l="l" t="t" r="r" b="b"/>
            <a:pathLst>
              <a:path w="429259" h="429260">
                <a:moveTo>
                  <a:pt x="0" y="429171"/>
                </a:moveTo>
                <a:lnTo>
                  <a:pt x="429196" y="429171"/>
                </a:lnTo>
                <a:lnTo>
                  <a:pt x="429196" y="0"/>
                </a:lnTo>
                <a:lnTo>
                  <a:pt x="0" y="0"/>
                </a:lnTo>
                <a:lnTo>
                  <a:pt x="0" y="429171"/>
                </a:lnTo>
                <a:close/>
              </a:path>
            </a:pathLst>
          </a:custGeom>
          <a:solidFill>
            <a:srgbClr val="C59E2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27" name="object 27"/>
          <p:cNvSpPr/>
          <p:nvPr/>
        </p:nvSpPr>
        <p:spPr>
          <a:xfrm>
            <a:off x="2247332" y="3471875"/>
            <a:ext cx="233523" cy="26154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28" name="object 28"/>
          <p:cNvSpPr/>
          <p:nvPr/>
        </p:nvSpPr>
        <p:spPr>
          <a:xfrm>
            <a:off x="2563145" y="3402236"/>
            <a:ext cx="1957208" cy="389252"/>
          </a:xfrm>
          <a:custGeom>
            <a:avLst/>
            <a:gdLst/>
            <a:ahLst/>
            <a:cxnLst/>
            <a:rect l="l" t="t" r="r" b="b"/>
            <a:pathLst>
              <a:path w="2158365" h="429260">
                <a:moveTo>
                  <a:pt x="0" y="429158"/>
                </a:moveTo>
                <a:lnTo>
                  <a:pt x="2157895" y="429158"/>
                </a:lnTo>
                <a:lnTo>
                  <a:pt x="2157895" y="0"/>
                </a:lnTo>
                <a:lnTo>
                  <a:pt x="0" y="0"/>
                </a:lnTo>
                <a:lnTo>
                  <a:pt x="0" y="42915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29" name="object 29"/>
          <p:cNvSpPr/>
          <p:nvPr/>
        </p:nvSpPr>
        <p:spPr>
          <a:xfrm>
            <a:off x="3901931" y="3554968"/>
            <a:ext cx="63916" cy="120346"/>
          </a:xfrm>
          <a:custGeom>
            <a:avLst/>
            <a:gdLst/>
            <a:ahLst/>
            <a:cxnLst/>
            <a:rect l="l" t="t" r="r" b="b"/>
            <a:pathLst>
              <a:path w="70485" h="132714">
                <a:moveTo>
                  <a:pt x="17894" y="0"/>
                </a:moveTo>
                <a:lnTo>
                  <a:pt x="0" y="0"/>
                </a:lnTo>
                <a:lnTo>
                  <a:pt x="0" y="129374"/>
                </a:lnTo>
                <a:lnTo>
                  <a:pt x="2667" y="132257"/>
                </a:lnTo>
                <a:lnTo>
                  <a:pt x="20802" y="132283"/>
                </a:lnTo>
                <a:lnTo>
                  <a:pt x="20789" y="55587"/>
                </a:lnTo>
                <a:lnTo>
                  <a:pt x="22558" y="52791"/>
                </a:lnTo>
                <a:lnTo>
                  <a:pt x="26757" y="46264"/>
                </a:lnTo>
                <a:lnTo>
                  <a:pt x="31725" y="38801"/>
                </a:lnTo>
                <a:lnTo>
                  <a:pt x="35801" y="33197"/>
                </a:lnTo>
                <a:lnTo>
                  <a:pt x="39633" y="29260"/>
                </a:lnTo>
                <a:lnTo>
                  <a:pt x="20789" y="29260"/>
                </a:lnTo>
                <a:lnTo>
                  <a:pt x="20789" y="2908"/>
                </a:lnTo>
                <a:lnTo>
                  <a:pt x="17894" y="0"/>
                </a:lnTo>
                <a:close/>
              </a:path>
              <a:path w="70485" h="132714">
                <a:moveTo>
                  <a:pt x="64871" y="0"/>
                </a:moveTo>
                <a:lnTo>
                  <a:pt x="61391" y="0"/>
                </a:lnTo>
                <a:lnTo>
                  <a:pt x="49511" y="1978"/>
                </a:lnTo>
                <a:lnTo>
                  <a:pt x="39346" y="7472"/>
                </a:lnTo>
                <a:lnTo>
                  <a:pt x="30536" y="15821"/>
                </a:lnTo>
                <a:lnTo>
                  <a:pt x="22720" y="26365"/>
                </a:lnTo>
                <a:lnTo>
                  <a:pt x="20789" y="29260"/>
                </a:lnTo>
                <a:lnTo>
                  <a:pt x="39633" y="29260"/>
                </a:lnTo>
                <a:lnTo>
                  <a:pt x="40040" y="28842"/>
                </a:lnTo>
                <a:lnTo>
                  <a:pt x="46110" y="24139"/>
                </a:lnTo>
                <a:lnTo>
                  <a:pt x="53185" y="20374"/>
                </a:lnTo>
                <a:lnTo>
                  <a:pt x="60439" y="18834"/>
                </a:lnTo>
                <a:lnTo>
                  <a:pt x="69875" y="18834"/>
                </a:lnTo>
                <a:lnTo>
                  <a:pt x="69875" y="5422"/>
                </a:lnTo>
                <a:lnTo>
                  <a:pt x="69265" y="3670"/>
                </a:lnTo>
                <a:lnTo>
                  <a:pt x="66890" y="876"/>
                </a:lnTo>
                <a:lnTo>
                  <a:pt x="6487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30" name="object 30"/>
          <p:cNvSpPr/>
          <p:nvPr/>
        </p:nvSpPr>
        <p:spPr>
          <a:xfrm>
            <a:off x="3330865" y="3510508"/>
            <a:ext cx="119943" cy="16621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31" name="object 31"/>
          <p:cNvSpPr/>
          <p:nvPr/>
        </p:nvSpPr>
        <p:spPr>
          <a:xfrm>
            <a:off x="3666801" y="3555012"/>
            <a:ext cx="90794" cy="1199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32" name="object 32"/>
          <p:cNvSpPr/>
          <p:nvPr/>
        </p:nvSpPr>
        <p:spPr>
          <a:xfrm>
            <a:off x="3781781" y="3553276"/>
            <a:ext cx="92315" cy="12344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33" name="object 33"/>
          <p:cNvSpPr/>
          <p:nvPr/>
        </p:nvSpPr>
        <p:spPr>
          <a:xfrm>
            <a:off x="3979410" y="3553280"/>
            <a:ext cx="84070" cy="123801"/>
          </a:xfrm>
          <a:custGeom>
            <a:avLst/>
            <a:gdLst/>
            <a:ahLst/>
            <a:cxnLst/>
            <a:rect l="l" t="t" r="r" b="b"/>
            <a:pathLst>
              <a:path w="92710" h="136525">
                <a:moveTo>
                  <a:pt x="8470" y="113639"/>
                </a:moveTo>
                <a:lnTo>
                  <a:pt x="3619" y="113639"/>
                </a:lnTo>
                <a:lnTo>
                  <a:pt x="952" y="115328"/>
                </a:lnTo>
                <a:lnTo>
                  <a:pt x="39662" y="136131"/>
                </a:lnTo>
                <a:lnTo>
                  <a:pt x="59559" y="134047"/>
                </a:lnTo>
                <a:lnTo>
                  <a:pt x="76463" y="127268"/>
                </a:lnTo>
                <a:lnTo>
                  <a:pt x="86031" y="117271"/>
                </a:lnTo>
                <a:lnTo>
                  <a:pt x="39662" y="117271"/>
                </a:lnTo>
                <a:lnTo>
                  <a:pt x="28815" y="116809"/>
                </a:lnTo>
                <a:lnTo>
                  <a:pt x="19646" y="115755"/>
                </a:lnTo>
                <a:lnTo>
                  <a:pt x="12926" y="114608"/>
                </a:lnTo>
                <a:lnTo>
                  <a:pt x="9423" y="113868"/>
                </a:lnTo>
                <a:lnTo>
                  <a:pt x="8470" y="113639"/>
                </a:lnTo>
                <a:close/>
              </a:path>
              <a:path w="92710" h="136525">
                <a:moveTo>
                  <a:pt x="51015" y="0"/>
                </a:moveTo>
                <a:lnTo>
                  <a:pt x="29891" y="2596"/>
                </a:lnTo>
                <a:lnTo>
                  <a:pt x="13816" y="10086"/>
                </a:lnTo>
                <a:lnTo>
                  <a:pt x="3586" y="22020"/>
                </a:lnTo>
                <a:lnTo>
                  <a:pt x="0" y="37947"/>
                </a:lnTo>
                <a:lnTo>
                  <a:pt x="2357" y="51486"/>
                </a:lnTo>
                <a:lnTo>
                  <a:pt x="8886" y="61531"/>
                </a:lnTo>
                <a:lnTo>
                  <a:pt x="18773" y="68490"/>
                </a:lnTo>
                <a:lnTo>
                  <a:pt x="31203" y="72771"/>
                </a:lnTo>
                <a:lnTo>
                  <a:pt x="51015" y="77609"/>
                </a:lnTo>
                <a:lnTo>
                  <a:pt x="58959" y="79970"/>
                </a:lnTo>
                <a:lnTo>
                  <a:pt x="65589" y="83677"/>
                </a:lnTo>
                <a:lnTo>
                  <a:pt x="70132" y="89064"/>
                </a:lnTo>
                <a:lnTo>
                  <a:pt x="71818" y="96469"/>
                </a:lnTo>
                <a:lnTo>
                  <a:pt x="69717" y="106047"/>
                </a:lnTo>
                <a:lnTo>
                  <a:pt x="63536" y="112495"/>
                </a:lnTo>
                <a:lnTo>
                  <a:pt x="53457" y="116130"/>
                </a:lnTo>
                <a:lnTo>
                  <a:pt x="39662" y="117271"/>
                </a:lnTo>
                <a:lnTo>
                  <a:pt x="86031" y="117271"/>
                </a:lnTo>
                <a:lnTo>
                  <a:pt x="88200" y="115005"/>
                </a:lnTo>
                <a:lnTo>
                  <a:pt x="92595" y="96469"/>
                </a:lnTo>
                <a:lnTo>
                  <a:pt x="89744" y="80284"/>
                </a:lnTo>
                <a:lnTo>
                  <a:pt x="81930" y="69315"/>
                </a:lnTo>
                <a:lnTo>
                  <a:pt x="70264" y="62248"/>
                </a:lnTo>
                <a:lnTo>
                  <a:pt x="55854" y="57772"/>
                </a:lnTo>
                <a:lnTo>
                  <a:pt x="39662" y="53911"/>
                </a:lnTo>
                <a:lnTo>
                  <a:pt x="29019" y="51244"/>
                </a:lnTo>
                <a:lnTo>
                  <a:pt x="20802" y="50037"/>
                </a:lnTo>
                <a:lnTo>
                  <a:pt x="20802" y="37947"/>
                </a:lnTo>
                <a:lnTo>
                  <a:pt x="22737" y="29353"/>
                </a:lnTo>
                <a:lnTo>
                  <a:pt x="28479" y="23410"/>
                </a:lnTo>
                <a:lnTo>
                  <a:pt x="37936" y="19961"/>
                </a:lnTo>
                <a:lnTo>
                  <a:pt x="51015" y="18846"/>
                </a:lnTo>
                <a:lnTo>
                  <a:pt x="86080" y="18846"/>
                </a:lnTo>
                <a:lnTo>
                  <a:pt x="86067" y="4038"/>
                </a:lnTo>
                <a:lnTo>
                  <a:pt x="82931" y="3047"/>
                </a:lnTo>
                <a:lnTo>
                  <a:pt x="80276" y="2641"/>
                </a:lnTo>
                <a:lnTo>
                  <a:pt x="77265" y="2132"/>
                </a:lnTo>
                <a:lnTo>
                  <a:pt x="71085" y="1235"/>
                </a:lnTo>
                <a:lnTo>
                  <a:pt x="62185" y="380"/>
                </a:lnTo>
                <a:lnTo>
                  <a:pt x="51015" y="0"/>
                </a:lnTo>
                <a:close/>
              </a:path>
              <a:path w="92710" h="136525">
                <a:moveTo>
                  <a:pt x="86080" y="18846"/>
                </a:moveTo>
                <a:lnTo>
                  <a:pt x="51015" y="18846"/>
                </a:lnTo>
                <a:lnTo>
                  <a:pt x="61563" y="19301"/>
                </a:lnTo>
                <a:lnTo>
                  <a:pt x="69756" y="20300"/>
                </a:lnTo>
                <a:lnTo>
                  <a:pt x="75770" y="21300"/>
                </a:lnTo>
                <a:lnTo>
                  <a:pt x="79781" y="21755"/>
                </a:lnTo>
                <a:lnTo>
                  <a:pt x="83185" y="21755"/>
                </a:lnTo>
                <a:lnTo>
                  <a:pt x="86068" y="20300"/>
                </a:lnTo>
                <a:lnTo>
                  <a:pt x="86080" y="18846"/>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34" name="object 34"/>
          <p:cNvSpPr/>
          <p:nvPr/>
        </p:nvSpPr>
        <p:spPr>
          <a:xfrm>
            <a:off x="4228247" y="3555007"/>
            <a:ext cx="94284" cy="161171"/>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35" name="object 35"/>
          <p:cNvSpPr/>
          <p:nvPr/>
        </p:nvSpPr>
        <p:spPr>
          <a:xfrm>
            <a:off x="4150643" y="3527606"/>
            <a:ext cx="57006" cy="147410"/>
          </a:xfrm>
          <a:custGeom>
            <a:avLst/>
            <a:gdLst/>
            <a:ahLst/>
            <a:cxnLst/>
            <a:rect l="l" t="t" r="r" b="b"/>
            <a:pathLst>
              <a:path w="62864" h="162560">
                <a:moveTo>
                  <a:pt x="17932" y="0"/>
                </a:moveTo>
                <a:lnTo>
                  <a:pt x="0" y="12"/>
                </a:lnTo>
                <a:lnTo>
                  <a:pt x="25" y="118948"/>
                </a:lnTo>
                <a:lnTo>
                  <a:pt x="3120" y="137789"/>
                </a:lnTo>
                <a:lnTo>
                  <a:pt x="11906" y="151417"/>
                </a:lnTo>
                <a:lnTo>
                  <a:pt x="25635" y="159694"/>
                </a:lnTo>
                <a:lnTo>
                  <a:pt x="43560" y="162483"/>
                </a:lnTo>
                <a:lnTo>
                  <a:pt x="57149" y="162483"/>
                </a:lnTo>
                <a:lnTo>
                  <a:pt x="62420" y="162458"/>
                </a:lnTo>
                <a:lnTo>
                  <a:pt x="62420" y="148907"/>
                </a:lnTo>
                <a:lnTo>
                  <a:pt x="61760" y="147104"/>
                </a:lnTo>
                <a:lnTo>
                  <a:pt x="59245" y="144398"/>
                </a:lnTo>
                <a:lnTo>
                  <a:pt x="57302" y="143611"/>
                </a:lnTo>
                <a:lnTo>
                  <a:pt x="43560" y="143611"/>
                </a:lnTo>
                <a:lnTo>
                  <a:pt x="33777" y="141901"/>
                </a:lnTo>
                <a:lnTo>
                  <a:pt x="26655" y="136994"/>
                </a:lnTo>
                <a:lnTo>
                  <a:pt x="22302" y="129231"/>
                </a:lnTo>
                <a:lnTo>
                  <a:pt x="20827" y="118948"/>
                </a:lnTo>
                <a:lnTo>
                  <a:pt x="20827" y="49085"/>
                </a:lnTo>
                <a:lnTo>
                  <a:pt x="53365" y="49085"/>
                </a:lnTo>
                <a:lnTo>
                  <a:pt x="58508" y="49047"/>
                </a:lnTo>
                <a:lnTo>
                  <a:pt x="58546" y="33121"/>
                </a:lnTo>
                <a:lnTo>
                  <a:pt x="55879" y="30225"/>
                </a:lnTo>
                <a:lnTo>
                  <a:pt x="20827" y="30225"/>
                </a:lnTo>
                <a:lnTo>
                  <a:pt x="20827" y="2895"/>
                </a:lnTo>
                <a:lnTo>
                  <a:pt x="1793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36" name="object 36"/>
          <p:cNvSpPr/>
          <p:nvPr/>
        </p:nvSpPr>
        <p:spPr>
          <a:xfrm>
            <a:off x="3598274" y="3510507"/>
            <a:ext cx="39156" cy="164684"/>
          </a:xfrm>
          <a:custGeom>
            <a:avLst/>
            <a:gdLst/>
            <a:ahLst/>
            <a:cxnLst/>
            <a:rect l="l" t="t" r="r" b="b"/>
            <a:pathLst>
              <a:path w="43180" h="181610">
                <a:moveTo>
                  <a:pt x="43040" y="0"/>
                </a:moveTo>
                <a:lnTo>
                  <a:pt x="25145" y="12"/>
                </a:lnTo>
                <a:lnTo>
                  <a:pt x="22263" y="2920"/>
                </a:lnTo>
                <a:lnTo>
                  <a:pt x="22250" y="22745"/>
                </a:lnTo>
                <a:lnTo>
                  <a:pt x="40385" y="22745"/>
                </a:lnTo>
                <a:lnTo>
                  <a:pt x="43052" y="19850"/>
                </a:lnTo>
                <a:lnTo>
                  <a:pt x="43040" y="0"/>
                </a:lnTo>
                <a:close/>
              </a:path>
              <a:path w="43180" h="181610">
                <a:moveTo>
                  <a:pt x="0" y="49072"/>
                </a:moveTo>
                <a:lnTo>
                  <a:pt x="0" y="65290"/>
                </a:lnTo>
                <a:lnTo>
                  <a:pt x="2425" y="67957"/>
                </a:lnTo>
                <a:lnTo>
                  <a:pt x="22263" y="67957"/>
                </a:lnTo>
                <a:lnTo>
                  <a:pt x="22263" y="178460"/>
                </a:lnTo>
                <a:lnTo>
                  <a:pt x="25145" y="181355"/>
                </a:lnTo>
                <a:lnTo>
                  <a:pt x="43040" y="181343"/>
                </a:lnTo>
                <a:lnTo>
                  <a:pt x="43052" y="52006"/>
                </a:lnTo>
                <a:lnTo>
                  <a:pt x="40385" y="49098"/>
                </a:lnTo>
                <a:lnTo>
                  <a:pt x="5029" y="49098"/>
                </a:lnTo>
                <a:lnTo>
                  <a:pt x="0" y="4907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37" name="object 37"/>
          <p:cNvSpPr/>
          <p:nvPr/>
        </p:nvSpPr>
        <p:spPr>
          <a:xfrm>
            <a:off x="4080981" y="3510507"/>
            <a:ext cx="39156" cy="164684"/>
          </a:xfrm>
          <a:custGeom>
            <a:avLst/>
            <a:gdLst/>
            <a:ahLst/>
            <a:cxnLst/>
            <a:rect l="l" t="t" r="r" b="b"/>
            <a:pathLst>
              <a:path w="43180" h="181610">
                <a:moveTo>
                  <a:pt x="43002" y="0"/>
                </a:moveTo>
                <a:lnTo>
                  <a:pt x="25146" y="12"/>
                </a:lnTo>
                <a:lnTo>
                  <a:pt x="22225" y="2920"/>
                </a:lnTo>
                <a:lnTo>
                  <a:pt x="22225" y="22745"/>
                </a:lnTo>
                <a:lnTo>
                  <a:pt x="40360" y="22745"/>
                </a:lnTo>
                <a:lnTo>
                  <a:pt x="43027" y="19837"/>
                </a:lnTo>
                <a:lnTo>
                  <a:pt x="43002" y="0"/>
                </a:lnTo>
                <a:close/>
              </a:path>
              <a:path w="43180" h="181610">
                <a:moveTo>
                  <a:pt x="0" y="49072"/>
                </a:moveTo>
                <a:lnTo>
                  <a:pt x="0" y="65290"/>
                </a:lnTo>
                <a:lnTo>
                  <a:pt x="2413" y="67957"/>
                </a:lnTo>
                <a:lnTo>
                  <a:pt x="22225" y="67957"/>
                </a:lnTo>
                <a:lnTo>
                  <a:pt x="22225" y="178460"/>
                </a:lnTo>
                <a:lnTo>
                  <a:pt x="25146" y="181355"/>
                </a:lnTo>
                <a:lnTo>
                  <a:pt x="43002" y="181343"/>
                </a:lnTo>
                <a:lnTo>
                  <a:pt x="43027" y="52006"/>
                </a:lnTo>
                <a:lnTo>
                  <a:pt x="40360" y="49098"/>
                </a:lnTo>
                <a:lnTo>
                  <a:pt x="5003" y="49098"/>
                </a:lnTo>
                <a:lnTo>
                  <a:pt x="0" y="4907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38" name="object 38"/>
          <p:cNvSpPr/>
          <p:nvPr/>
        </p:nvSpPr>
        <p:spPr>
          <a:xfrm>
            <a:off x="3481569" y="3553242"/>
            <a:ext cx="94053" cy="12168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39" name="object 39"/>
          <p:cNvSpPr/>
          <p:nvPr/>
        </p:nvSpPr>
        <p:spPr>
          <a:xfrm>
            <a:off x="2807830" y="3555013"/>
            <a:ext cx="94261" cy="12170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40" name="object 40"/>
          <p:cNvSpPr/>
          <p:nvPr/>
        </p:nvSpPr>
        <p:spPr>
          <a:xfrm>
            <a:off x="2932826" y="3555038"/>
            <a:ext cx="63363" cy="119920"/>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41" name="object 41"/>
          <p:cNvSpPr/>
          <p:nvPr/>
        </p:nvSpPr>
        <p:spPr>
          <a:xfrm>
            <a:off x="3015067" y="3527650"/>
            <a:ext cx="57006" cy="147410"/>
          </a:xfrm>
          <a:custGeom>
            <a:avLst/>
            <a:gdLst/>
            <a:ahLst/>
            <a:cxnLst/>
            <a:rect l="l" t="t" r="r" b="b"/>
            <a:pathLst>
              <a:path w="62864" h="162560">
                <a:moveTo>
                  <a:pt x="17894" y="0"/>
                </a:moveTo>
                <a:lnTo>
                  <a:pt x="0" y="0"/>
                </a:lnTo>
                <a:lnTo>
                  <a:pt x="12" y="118935"/>
                </a:lnTo>
                <a:lnTo>
                  <a:pt x="3105" y="137767"/>
                </a:lnTo>
                <a:lnTo>
                  <a:pt x="11885" y="151387"/>
                </a:lnTo>
                <a:lnTo>
                  <a:pt x="25606" y="159658"/>
                </a:lnTo>
                <a:lnTo>
                  <a:pt x="43522" y="162445"/>
                </a:lnTo>
                <a:lnTo>
                  <a:pt x="57111" y="162445"/>
                </a:lnTo>
                <a:lnTo>
                  <a:pt x="62382" y="162420"/>
                </a:lnTo>
                <a:lnTo>
                  <a:pt x="62382" y="148882"/>
                </a:lnTo>
                <a:lnTo>
                  <a:pt x="61709" y="147066"/>
                </a:lnTo>
                <a:lnTo>
                  <a:pt x="59207" y="144386"/>
                </a:lnTo>
                <a:lnTo>
                  <a:pt x="57277" y="143598"/>
                </a:lnTo>
                <a:lnTo>
                  <a:pt x="43522" y="143598"/>
                </a:lnTo>
                <a:lnTo>
                  <a:pt x="33752" y="141888"/>
                </a:lnTo>
                <a:lnTo>
                  <a:pt x="26633" y="136982"/>
                </a:lnTo>
                <a:lnTo>
                  <a:pt x="22279" y="129218"/>
                </a:lnTo>
                <a:lnTo>
                  <a:pt x="20802" y="118935"/>
                </a:lnTo>
                <a:lnTo>
                  <a:pt x="20802" y="49072"/>
                </a:lnTo>
                <a:lnTo>
                  <a:pt x="53340" y="49072"/>
                </a:lnTo>
                <a:lnTo>
                  <a:pt x="58483" y="49034"/>
                </a:lnTo>
                <a:lnTo>
                  <a:pt x="58508" y="33121"/>
                </a:lnTo>
                <a:lnTo>
                  <a:pt x="55841" y="30213"/>
                </a:lnTo>
                <a:lnTo>
                  <a:pt x="20802" y="30213"/>
                </a:lnTo>
                <a:lnTo>
                  <a:pt x="20802" y="2895"/>
                </a:lnTo>
                <a:lnTo>
                  <a:pt x="1789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42" name="object 42"/>
          <p:cNvSpPr/>
          <p:nvPr/>
        </p:nvSpPr>
        <p:spPr>
          <a:xfrm>
            <a:off x="3089721" y="3510541"/>
            <a:ext cx="39156" cy="164684"/>
          </a:xfrm>
          <a:custGeom>
            <a:avLst/>
            <a:gdLst/>
            <a:ahLst/>
            <a:cxnLst/>
            <a:rect l="l" t="t" r="r" b="b"/>
            <a:pathLst>
              <a:path w="43180" h="181610">
                <a:moveTo>
                  <a:pt x="43014" y="0"/>
                </a:moveTo>
                <a:lnTo>
                  <a:pt x="25133" y="12"/>
                </a:lnTo>
                <a:lnTo>
                  <a:pt x="22250" y="2908"/>
                </a:lnTo>
                <a:lnTo>
                  <a:pt x="22225" y="22720"/>
                </a:lnTo>
                <a:lnTo>
                  <a:pt x="40360" y="22732"/>
                </a:lnTo>
                <a:lnTo>
                  <a:pt x="43027" y="19837"/>
                </a:lnTo>
                <a:lnTo>
                  <a:pt x="43014" y="0"/>
                </a:lnTo>
                <a:close/>
              </a:path>
              <a:path w="43180" h="181610">
                <a:moveTo>
                  <a:pt x="0" y="49047"/>
                </a:moveTo>
                <a:lnTo>
                  <a:pt x="0" y="65277"/>
                </a:lnTo>
                <a:lnTo>
                  <a:pt x="2413" y="67932"/>
                </a:lnTo>
                <a:lnTo>
                  <a:pt x="22250" y="67932"/>
                </a:lnTo>
                <a:lnTo>
                  <a:pt x="22250" y="178409"/>
                </a:lnTo>
                <a:lnTo>
                  <a:pt x="25133" y="181317"/>
                </a:lnTo>
                <a:lnTo>
                  <a:pt x="37744" y="181317"/>
                </a:lnTo>
                <a:lnTo>
                  <a:pt x="43014" y="181292"/>
                </a:lnTo>
                <a:lnTo>
                  <a:pt x="43027" y="51981"/>
                </a:lnTo>
                <a:lnTo>
                  <a:pt x="40360" y="49085"/>
                </a:lnTo>
                <a:lnTo>
                  <a:pt x="5003" y="49085"/>
                </a:lnTo>
                <a:lnTo>
                  <a:pt x="0" y="4904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43" name="object 43"/>
          <p:cNvSpPr/>
          <p:nvPr/>
        </p:nvSpPr>
        <p:spPr>
          <a:xfrm>
            <a:off x="3159548" y="3553294"/>
            <a:ext cx="94043" cy="12167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44" name="object 44"/>
          <p:cNvSpPr/>
          <p:nvPr/>
        </p:nvSpPr>
        <p:spPr>
          <a:xfrm>
            <a:off x="2665689" y="3508790"/>
            <a:ext cx="116465" cy="167920"/>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45" name="object 45"/>
          <p:cNvSpPr/>
          <p:nvPr/>
        </p:nvSpPr>
        <p:spPr>
          <a:xfrm>
            <a:off x="2168191" y="3404286"/>
            <a:ext cx="2351068" cy="387526"/>
          </a:xfrm>
          <a:custGeom>
            <a:avLst/>
            <a:gdLst/>
            <a:ahLst/>
            <a:cxnLst/>
            <a:rect l="l" t="t" r="r" b="b"/>
            <a:pathLst>
              <a:path w="2592704" h="427354">
                <a:moveTo>
                  <a:pt x="0" y="427291"/>
                </a:moveTo>
                <a:lnTo>
                  <a:pt x="2592082" y="427291"/>
                </a:lnTo>
                <a:lnTo>
                  <a:pt x="2592082" y="0"/>
                </a:lnTo>
                <a:lnTo>
                  <a:pt x="0" y="0"/>
                </a:lnTo>
                <a:lnTo>
                  <a:pt x="0" y="427291"/>
                </a:lnTo>
                <a:close/>
              </a:path>
            </a:pathLst>
          </a:custGeom>
          <a:ln w="918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46" name="object 46"/>
          <p:cNvSpPr/>
          <p:nvPr/>
        </p:nvSpPr>
        <p:spPr>
          <a:xfrm>
            <a:off x="2563154" y="3402217"/>
            <a:ext cx="0" cy="392132"/>
          </a:xfrm>
          <a:custGeom>
            <a:avLst/>
            <a:gdLst/>
            <a:ahLst/>
            <a:cxnLst/>
            <a:rect l="l" t="t" r="r" b="b"/>
            <a:pathLst>
              <a:path h="432435">
                <a:moveTo>
                  <a:pt x="0" y="0"/>
                </a:moveTo>
                <a:lnTo>
                  <a:pt x="0" y="431901"/>
                </a:lnTo>
              </a:path>
            </a:pathLst>
          </a:custGeom>
          <a:ln w="12598">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47" name="object 47"/>
          <p:cNvSpPr txBox="1"/>
          <p:nvPr/>
        </p:nvSpPr>
        <p:spPr>
          <a:xfrm>
            <a:off x="4374765" y="6002137"/>
            <a:ext cx="3563165" cy="186745"/>
          </a:xfrm>
          <a:prstGeom prst="rect">
            <a:avLst/>
          </a:prstGeom>
        </p:spPr>
        <p:txBody>
          <a:bodyPr vert="horz" wrap="square" lIns="0" tIns="12092" rIns="0" bIns="0" rtlCol="0">
            <a:spAutoFit/>
          </a:bodyPr>
          <a:lstStyle/>
          <a:p>
            <a:pPr marL="11516" marR="0" lvl="0" indent="0" algn="l" defTabSz="914400" rtl="0" eaLnBrk="1" fontAlgn="auto" latinLnBrk="0" hangingPunct="1">
              <a:lnSpc>
                <a:spcPct val="100000"/>
              </a:lnSpc>
              <a:spcBef>
                <a:spcPts val="95"/>
              </a:spcBef>
              <a:spcAft>
                <a:spcPts val="0"/>
              </a:spcAft>
              <a:buClrTx/>
              <a:buSzTx/>
              <a:buFontTx/>
              <a:buNone/>
              <a:tabLst>
                <a:tab pos="1876590" algn="l"/>
              </a:tabLst>
              <a:defRPr/>
            </a:pPr>
            <a:r>
              <a:rPr kumimoji="0" sz="1134" b="0" i="0" u="none" strike="noStrike" kern="1200" cap="none" spc="23" normalizeH="0" baseline="0" noProof="0" dirty="0">
                <a:ln>
                  <a:noFill/>
                </a:ln>
                <a:solidFill>
                  <a:prstClr val="white"/>
                </a:solidFill>
                <a:effectLst/>
                <a:uLnTx/>
                <a:uFillTx/>
                <a:latin typeface="Gotham Book"/>
                <a:ea typeface="+mn-ea"/>
                <a:cs typeface="Gotham Book"/>
              </a:rPr>
              <a:t>#</a:t>
            </a:r>
            <a:r>
              <a:rPr kumimoji="0" lang="en-AU" sz="1134" b="0" i="0" u="none" strike="noStrike" kern="1200" cap="none" spc="23" normalizeH="0" baseline="0" noProof="0" dirty="0">
                <a:ln>
                  <a:noFill/>
                </a:ln>
                <a:solidFill>
                  <a:prstClr val="white"/>
                </a:solidFill>
                <a:effectLst/>
                <a:uLnTx/>
                <a:uFillTx/>
                <a:latin typeface="Gotham Book"/>
                <a:ea typeface="+mn-ea"/>
                <a:cs typeface="Gotham Book"/>
              </a:rPr>
              <a:t>WTF</a:t>
            </a:r>
            <a:r>
              <a:rPr kumimoji="0" sz="1134" b="0" i="0" u="none" strike="noStrike" kern="1200" cap="none" spc="23" normalizeH="0" baseline="0" noProof="0" dirty="0">
                <a:ln>
                  <a:noFill/>
                </a:ln>
                <a:solidFill>
                  <a:prstClr val="white"/>
                </a:solidFill>
                <a:effectLst/>
                <a:uLnTx/>
                <a:uFillTx/>
                <a:latin typeface="Gotham Book"/>
                <a:ea typeface="+mn-ea"/>
                <a:cs typeface="Gotham Book"/>
              </a:rPr>
              <a:t>2018</a:t>
            </a:r>
            <a:r>
              <a:rPr kumimoji="0" lang="en-AU" sz="1134" b="0" i="0" u="none" strike="noStrike" kern="1200" cap="none" spc="23" normalizeH="0" baseline="0" noProof="0" dirty="0">
                <a:ln>
                  <a:noFill/>
                </a:ln>
                <a:solidFill>
                  <a:prstClr val="white"/>
                </a:solidFill>
                <a:effectLst/>
                <a:uLnTx/>
                <a:uFillTx/>
                <a:latin typeface="Gotham Book"/>
                <a:ea typeface="+mn-ea"/>
                <a:cs typeface="Gotham Book"/>
              </a:rPr>
              <a:t>     </a:t>
            </a:r>
            <a:r>
              <a:rPr kumimoji="0" sz="1700" b="0" i="0" u="none" strike="noStrike" kern="1200" cap="none" spc="34" normalizeH="0" baseline="-4444" noProof="0" dirty="0">
                <a:ln>
                  <a:noFill/>
                </a:ln>
                <a:solidFill>
                  <a:srgbClr val="C19A2D"/>
                </a:solidFill>
                <a:effectLst/>
                <a:uLnTx/>
                <a:uFillTx/>
                <a:latin typeface="Gotham Book"/>
                <a:ea typeface="+mn-ea"/>
                <a:cs typeface="Gotham Book"/>
              </a:rPr>
              <a:t>WESTTECHFEST.COM</a:t>
            </a:r>
            <a:endParaRPr kumimoji="0" sz="1700" b="0" i="0" u="none" strike="noStrike" kern="1200" cap="none" spc="0" normalizeH="0" baseline="-4444" noProof="0" dirty="0">
              <a:ln>
                <a:noFill/>
              </a:ln>
              <a:solidFill>
                <a:prstClr val="black"/>
              </a:solidFill>
              <a:effectLst/>
              <a:uLnTx/>
              <a:uFillTx/>
              <a:latin typeface="Gotham Book"/>
              <a:ea typeface="+mn-ea"/>
              <a:cs typeface="Gotham Book"/>
            </a:endParaRPr>
          </a:p>
        </p:txBody>
      </p:sp>
      <p:sp>
        <p:nvSpPr>
          <p:cNvPr id="48" name="object 48"/>
          <p:cNvSpPr txBox="1"/>
          <p:nvPr/>
        </p:nvSpPr>
        <p:spPr>
          <a:xfrm>
            <a:off x="2033631" y="6004459"/>
            <a:ext cx="2238207" cy="159888"/>
          </a:xfrm>
          <a:prstGeom prst="rect">
            <a:avLst/>
          </a:prstGeom>
        </p:spPr>
        <p:txBody>
          <a:bodyPr vert="horz" wrap="square" lIns="0" tIns="13244" rIns="0" bIns="0" rtlCol="0">
            <a:spAutoFit/>
          </a:bodyPr>
          <a:lstStyle/>
          <a:p>
            <a:pPr marL="11516" marR="0" lvl="0" indent="0" algn="l" defTabSz="914400" rtl="0" eaLnBrk="1" fontAlgn="auto" latinLnBrk="0" hangingPunct="1">
              <a:lnSpc>
                <a:spcPct val="100000"/>
              </a:lnSpc>
              <a:spcBef>
                <a:spcPts val="104"/>
              </a:spcBef>
              <a:spcAft>
                <a:spcPts val="0"/>
              </a:spcAft>
              <a:buClrTx/>
              <a:buSzTx/>
              <a:buFontTx/>
              <a:buNone/>
              <a:tabLst>
                <a:tab pos="1331291" algn="l"/>
              </a:tabLst>
              <a:defRPr/>
            </a:pPr>
            <a:r>
              <a:rPr kumimoji="0" sz="952" b="0" i="0" u="none" strike="noStrike" kern="1200" cap="none" spc="68" normalizeH="0" baseline="0" noProof="0" dirty="0">
                <a:ln>
                  <a:noFill/>
                </a:ln>
                <a:solidFill>
                  <a:srgbClr val="FFFFFF"/>
                </a:solidFill>
                <a:effectLst/>
                <a:uLnTx/>
                <a:uFillTx/>
                <a:latin typeface="Gotham Book"/>
                <a:ea typeface="+mn-ea"/>
                <a:cs typeface="Gotham Book"/>
              </a:rPr>
              <a:t>westtechfest	westtechfest</a:t>
            </a:r>
            <a:endParaRPr kumimoji="0" sz="952" b="0" i="0" u="none" strike="noStrike" kern="1200" cap="none" spc="0" normalizeH="0" baseline="0" noProof="0">
              <a:ln>
                <a:noFill/>
              </a:ln>
              <a:solidFill>
                <a:prstClr val="black"/>
              </a:solidFill>
              <a:effectLst/>
              <a:uLnTx/>
              <a:uFillTx/>
              <a:latin typeface="Gotham Book"/>
              <a:ea typeface="+mn-ea"/>
              <a:cs typeface="Gotham Book"/>
            </a:endParaRPr>
          </a:p>
        </p:txBody>
      </p:sp>
      <p:sp>
        <p:nvSpPr>
          <p:cNvPr id="49" name="object 49"/>
          <p:cNvSpPr/>
          <p:nvPr/>
        </p:nvSpPr>
        <p:spPr>
          <a:xfrm>
            <a:off x="3102708" y="6018813"/>
            <a:ext cx="183223" cy="150226"/>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50" name="object 50"/>
          <p:cNvSpPr/>
          <p:nvPr/>
        </p:nvSpPr>
        <p:spPr>
          <a:xfrm>
            <a:off x="1900486" y="6018605"/>
            <a:ext cx="70410" cy="150484"/>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mbria"/>
              <a:ea typeface="+mn-ea"/>
              <a:cs typeface="+mn-cs"/>
            </a:endParaRPr>
          </a:p>
        </p:txBody>
      </p:sp>
      <p:sp>
        <p:nvSpPr>
          <p:cNvPr id="51" name="object 51"/>
          <p:cNvSpPr txBox="1"/>
          <p:nvPr/>
        </p:nvSpPr>
        <p:spPr>
          <a:xfrm>
            <a:off x="4913104" y="4371268"/>
            <a:ext cx="2843968" cy="408979"/>
          </a:xfrm>
          <a:prstGeom prst="rect">
            <a:avLst/>
          </a:prstGeom>
        </p:spPr>
        <p:txBody>
          <a:bodyPr vert="horz" wrap="square" lIns="0" tIns="87524" rIns="0" bIns="0" rtlCol="0">
            <a:spAutoFit/>
          </a:bodyPr>
          <a:lstStyle/>
          <a:p>
            <a:pPr marL="11516" marR="4607" lvl="0" indent="0" algn="l" defTabSz="914400" rtl="0" eaLnBrk="1" fontAlgn="auto" latinLnBrk="0" hangingPunct="1">
              <a:lnSpc>
                <a:spcPts val="2539"/>
              </a:lnSpc>
              <a:spcBef>
                <a:spcPts val="689"/>
              </a:spcBef>
              <a:spcAft>
                <a:spcPts val="0"/>
              </a:spcAft>
              <a:buClrTx/>
              <a:buSzTx/>
              <a:buFontTx/>
              <a:buNone/>
              <a:tabLst/>
              <a:defRPr/>
            </a:pPr>
            <a:r>
              <a:rPr kumimoji="0" sz="2630" b="0" i="0" u="none" strike="noStrike" kern="1200" cap="none" spc="-5" normalizeH="0" baseline="0" noProof="0" dirty="0" smtClean="0">
                <a:ln>
                  <a:noFill/>
                </a:ln>
                <a:solidFill>
                  <a:srgbClr val="C19A2D"/>
                </a:solidFill>
                <a:effectLst/>
                <a:uLnTx/>
                <a:uFillTx/>
                <a:latin typeface="Gotham-Medium"/>
                <a:ea typeface="+mn-ea"/>
                <a:cs typeface="Gotham-Medium"/>
              </a:rPr>
              <a:t>201</a:t>
            </a:r>
            <a:r>
              <a:rPr kumimoji="0" lang="en-AU" sz="2630" b="0" i="0" u="none" strike="noStrike" kern="1200" cap="none" spc="-5" normalizeH="0" baseline="0" noProof="0" dirty="0" smtClean="0">
                <a:ln>
                  <a:noFill/>
                </a:ln>
                <a:solidFill>
                  <a:srgbClr val="C19A2D"/>
                </a:solidFill>
                <a:effectLst/>
                <a:uLnTx/>
                <a:uFillTx/>
                <a:latin typeface="Gotham-Medium"/>
                <a:ea typeface="+mn-ea"/>
                <a:cs typeface="Gotham-Medium"/>
              </a:rPr>
              <a:t>9</a:t>
            </a:r>
            <a:endParaRPr kumimoji="0" sz="2630" b="0" i="0" u="none" strike="noStrike" kern="1200" cap="none" spc="0" normalizeH="0" baseline="0" noProof="0" dirty="0">
              <a:ln>
                <a:noFill/>
              </a:ln>
              <a:solidFill>
                <a:prstClr val="black"/>
              </a:solidFill>
              <a:effectLst/>
              <a:uLnTx/>
              <a:uFillTx/>
              <a:latin typeface="Gotham-Medium"/>
              <a:ea typeface="+mn-ea"/>
              <a:cs typeface="Gotham-Medium"/>
            </a:endParaRPr>
          </a:p>
        </p:txBody>
      </p:sp>
    </p:spTree>
    <p:extLst>
      <p:ext uri="{BB962C8B-B14F-4D97-AF65-F5344CB8AC3E}">
        <p14:creationId xmlns:p14="http://schemas.microsoft.com/office/powerpoint/2010/main" val="3539672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IP?</a:t>
            </a:r>
            <a:endParaRPr lang="en-US" dirty="0"/>
          </a:p>
        </p:txBody>
      </p:sp>
      <p:sp>
        <p:nvSpPr>
          <p:cNvPr id="3" name="Content Placeholder 2"/>
          <p:cNvSpPr>
            <a:spLocks noGrp="1"/>
          </p:cNvSpPr>
          <p:nvPr>
            <p:ph idx="1"/>
          </p:nvPr>
        </p:nvSpPr>
        <p:spPr/>
        <p:txBody>
          <a:bodyPr>
            <a:normAutofit lnSpcReduction="10000"/>
          </a:bodyPr>
          <a:lstStyle/>
          <a:p>
            <a:r>
              <a:rPr lang="en-AU" dirty="0" smtClean="0"/>
              <a:t>Copyright </a:t>
            </a:r>
          </a:p>
          <a:p>
            <a:r>
              <a:rPr lang="en-AU" dirty="0" smtClean="0"/>
              <a:t>Trademarks</a:t>
            </a:r>
          </a:p>
          <a:p>
            <a:r>
              <a:rPr lang="en-AU" dirty="0" smtClean="0"/>
              <a:t>Designs</a:t>
            </a:r>
          </a:p>
          <a:p>
            <a:r>
              <a:rPr lang="en-AU" dirty="0" smtClean="0"/>
              <a:t>Patents</a:t>
            </a:r>
          </a:p>
          <a:p>
            <a:r>
              <a:rPr lang="en-AU" dirty="0" smtClean="0"/>
              <a:t>Plant breeders rights</a:t>
            </a:r>
          </a:p>
          <a:p>
            <a:r>
              <a:rPr lang="en-AU" dirty="0" smtClean="0"/>
              <a:t>Integrated circuit designs</a:t>
            </a:r>
          </a:p>
          <a:p>
            <a:r>
              <a:rPr lang="en-AU" dirty="0" smtClean="0"/>
              <a:t>Trade secrets</a:t>
            </a:r>
          </a:p>
          <a:p>
            <a:pPr lvl="0"/>
            <a:r>
              <a:rPr lang="en-AU" sz="8000" dirty="0">
                <a:solidFill>
                  <a:prstClr val="black"/>
                </a:solidFill>
              </a:rPr>
              <a:t>Business model</a:t>
            </a:r>
            <a:endParaRPr lang="en-US" sz="8000" dirty="0">
              <a:solidFill>
                <a:prstClr val="black"/>
              </a:solidFill>
            </a:endParaRPr>
          </a:p>
          <a:p>
            <a:endParaRPr lang="en-AU" dirty="0" smtClean="0"/>
          </a:p>
        </p:txBody>
      </p:sp>
    </p:spTree>
    <p:extLst>
      <p:ext uri="{BB962C8B-B14F-4D97-AF65-F5344CB8AC3E}">
        <p14:creationId xmlns:p14="http://schemas.microsoft.com/office/powerpoint/2010/main" val="26506724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327275" y="1836738"/>
            <a:ext cx="7772400" cy="3429000"/>
          </a:xfrm>
          <a:prstGeom prst="rect">
            <a:avLst/>
          </a:prstGeom>
        </p:spPr>
        <p:txBody>
          <a:bodyPr/>
          <a:lstStyle/>
          <a:p>
            <a:pPr marL="342900" indent="-342900" eaLnBrk="0" fontAlgn="base" hangingPunct="0">
              <a:lnSpc>
                <a:spcPct val="90000"/>
              </a:lnSpc>
              <a:spcBef>
                <a:spcPct val="20000"/>
              </a:spcBef>
              <a:spcAft>
                <a:spcPct val="0"/>
              </a:spcAft>
              <a:buFont typeface="Arial" pitchFamily="34" charset="0"/>
              <a:buChar char="•"/>
              <a:defRPr/>
            </a:pPr>
            <a:endParaRPr lang="en-AU" sz="2000" b="1" kern="0" dirty="0">
              <a:solidFill>
                <a:srgbClr val="00555C"/>
              </a:solidFill>
              <a:latin typeface="Arial"/>
              <a:ea typeface="ＭＳ Ｐゴシック" pitchFamily="84" charset="-128"/>
              <a:cs typeface="Arial" pitchFamily="34" charset="0"/>
            </a:endParaRPr>
          </a:p>
        </p:txBody>
      </p:sp>
      <p:grpSp>
        <p:nvGrpSpPr>
          <p:cNvPr id="15365" name="Group 49"/>
          <p:cNvGrpSpPr>
            <a:grpSpLocks/>
          </p:cNvGrpSpPr>
          <p:nvPr/>
        </p:nvGrpSpPr>
        <p:grpSpPr bwMode="auto">
          <a:xfrm>
            <a:off x="2208213" y="1684337"/>
            <a:ext cx="8229600" cy="3889376"/>
            <a:chOff x="384" y="864"/>
            <a:chExt cx="5184" cy="2450"/>
          </a:xfrm>
          <a:solidFill>
            <a:srgbClr val="FF9933"/>
          </a:solidFill>
        </p:grpSpPr>
        <p:sp>
          <p:nvSpPr>
            <p:cNvPr id="15380" name="Text Box 9"/>
            <p:cNvSpPr txBox="1">
              <a:spLocks noChangeArrowheads="1"/>
            </p:cNvSpPr>
            <p:nvPr/>
          </p:nvSpPr>
          <p:spPr bwMode="auto">
            <a:xfrm>
              <a:off x="2640" y="864"/>
              <a:ext cx="57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PROV</a:t>
              </a:r>
            </a:p>
          </p:txBody>
        </p:sp>
        <p:sp>
          <p:nvSpPr>
            <p:cNvPr id="15381" name="Text Box 10"/>
            <p:cNvSpPr txBox="1">
              <a:spLocks noChangeArrowheads="1"/>
            </p:cNvSpPr>
            <p:nvPr/>
          </p:nvSpPr>
          <p:spPr bwMode="auto">
            <a:xfrm>
              <a:off x="2640" y="1488"/>
              <a:ext cx="57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PCT</a:t>
              </a:r>
            </a:p>
          </p:txBody>
        </p:sp>
        <p:sp>
          <p:nvSpPr>
            <p:cNvPr id="15382" name="Text Box 11"/>
            <p:cNvSpPr txBox="1">
              <a:spLocks noChangeArrowheads="1"/>
            </p:cNvSpPr>
            <p:nvPr/>
          </p:nvSpPr>
          <p:spPr bwMode="auto">
            <a:xfrm>
              <a:off x="480" y="2496"/>
              <a:ext cx="1680"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EUROPEAN APPLN</a:t>
              </a:r>
            </a:p>
          </p:txBody>
        </p:sp>
        <p:sp>
          <p:nvSpPr>
            <p:cNvPr id="15383" name="Line 12"/>
            <p:cNvSpPr>
              <a:spLocks noChangeShapeType="1"/>
            </p:cNvSpPr>
            <p:nvPr/>
          </p:nvSpPr>
          <p:spPr bwMode="auto">
            <a:xfrm>
              <a:off x="2928" y="1344"/>
              <a:ext cx="2016" cy="0"/>
            </a:xfrm>
            <a:prstGeom prst="line">
              <a:avLst/>
            </a:prstGeom>
            <a:grpFill/>
            <a:ln w="9525">
              <a:solidFill>
                <a:schemeClr val="tx1"/>
              </a:solidFill>
              <a:round/>
              <a:headEnd/>
              <a:tailEn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384" name="Line 13"/>
            <p:cNvSpPr>
              <a:spLocks noChangeShapeType="1"/>
            </p:cNvSpPr>
            <p:nvPr/>
          </p:nvSpPr>
          <p:spPr bwMode="auto">
            <a:xfrm>
              <a:off x="2928" y="1051"/>
              <a:ext cx="0" cy="437"/>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385" name="Line 14"/>
            <p:cNvSpPr>
              <a:spLocks noChangeShapeType="1"/>
            </p:cNvSpPr>
            <p:nvPr/>
          </p:nvSpPr>
          <p:spPr bwMode="auto">
            <a:xfrm>
              <a:off x="4944" y="1344"/>
              <a:ext cx="0" cy="720"/>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386" name="Text Box 15"/>
            <p:cNvSpPr txBox="1">
              <a:spLocks noChangeArrowheads="1"/>
            </p:cNvSpPr>
            <p:nvPr/>
          </p:nvSpPr>
          <p:spPr bwMode="auto">
            <a:xfrm>
              <a:off x="1824" y="2064"/>
              <a:ext cx="2400"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National Filings</a:t>
              </a:r>
            </a:p>
          </p:txBody>
        </p:sp>
        <p:sp>
          <p:nvSpPr>
            <p:cNvPr id="15387" name="Text Box 16"/>
            <p:cNvSpPr txBox="1">
              <a:spLocks noChangeArrowheads="1"/>
            </p:cNvSpPr>
            <p:nvPr/>
          </p:nvSpPr>
          <p:spPr bwMode="auto">
            <a:xfrm>
              <a:off x="384"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CN</a:t>
              </a:r>
            </a:p>
          </p:txBody>
        </p:sp>
        <p:sp>
          <p:nvSpPr>
            <p:cNvPr id="15388" name="Text Box 17"/>
            <p:cNvSpPr txBox="1">
              <a:spLocks noChangeArrowheads="1"/>
            </p:cNvSpPr>
            <p:nvPr/>
          </p:nvSpPr>
          <p:spPr bwMode="auto">
            <a:xfrm>
              <a:off x="912"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FR</a:t>
              </a:r>
              <a:endParaRPr lang="en-AU" sz="2000" b="1" baseline="0" dirty="0">
                <a:solidFill>
                  <a:srgbClr val="000000"/>
                </a:solidFill>
                <a:latin typeface="Arial"/>
              </a:endParaRPr>
            </a:p>
          </p:txBody>
        </p:sp>
        <p:sp>
          <p:nvSpPr>
            <p:cNvPr id="15389" name="Text Box 18"/>
            <p:cNvSpPr txBox="1">
              <a:spLocks noChangeArrowheads="1"/>
            </p:cNvSpPr>
            <p:nvPr/>
          </p:nvSpPr>
          <p:spPr bwMode="auto">
            <a:xfrm>
              <a:off x="1440"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DE</a:t>
              </a:r>
              <a:endParaRPr lang="en-AU" sz="2000" b="1" baseline="0" dirty="0">
                <a:solidFill>
                  <a:srgbClr val="000000"/>
                </a:solidFill>
                <a:latin typeface="Arial"/>
              </a:endParaRPr>
            </a:p>
          </p:txBody>
        </p:sp>
        <p:sp>
          <p:nvSpPr>
            <p:cNvPr id="15390" name="Text Box 19"/>
            <p:cNvSpPr txBox="1">
              <a:spLocks noChangeArrowheads="1"/>
            </p:cNvSpPr>
            <p:nvPr/>
          </p:nvSpPr>
          <p:spPr bwMode="auto">
            <a:xfrm>
              <a:off x="1968"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GB</a:t>
              </a:r>
              <a:endParaRPr lang="en-AU" sz="2000" b="1" baseline="0" dirty="0">
                <a:solidFill>
                  <a:srgbClr val="000000"/>
                </a:solidFill>
                <a:latin typeface="Arial"/>
              </a:endParaRPr>
            </a:p>
          </p:txBody>
        </p:sp>
        <p:sp>
          <p:nvSpPr>
            <p:cNvPr id="15391" name="Text Box 20"/>
            <p:cNvSpPr txBox="1">
              <a:spLocks noChangeArrowheads="1"/>
            </p:cNvSpPr>
            <p:nvPr/>
          </p:nvSpPr>
          <p:spPr bwMode="auto">
            <a:xfrm>
              <a:off x="2496"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US</a:t>
              </a:r>
              <a:endParaRPr lang="en-AU" sz="2000" b="1" baseline="0" dirty="0">
                <a:solidFill>
                  <a:srgbClr val="000000"/>
                </a:solidFill>
                <a:latin typeface="Arial"/>
              </a:endParaRPr>
            </a:p>
          </p:txBody>
        </p:sp>
        <p:sp>
          <p:nvSpPr>
            <p:cNvPr id="15392" name="Text Box 21"/>
            <p:cNvSpPr txBox="1">
              <a:spLocks noChangeArrowheads="1"/>
            </p:cNvSpPr>
            <p:nvPr/>
          </p:nvSpPr>
          <p:spPr bwMode="auto">
            <a:xfrm>
              <a:off x="3024"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JP</a:t>
              </a:r>
              <a:endParaRPr lang="en-AU" sz="2000" b="1" baseline="0" dirty="0">
                <a:solidFill>
                  <a:srgbClr val="000000"/>
                </a:solidFill>
                <a:latin typeface="Arial"/>
              </a:endParaRPr>
            </a:p>
          </p:txBody>
        </p:sp>
        <p:sp>
          <p:nvSpPr>
            <p:cNvPr id="15393" name="Text Box 22"/>
            <p:cNvSpPr txBox="1">
              <a:spLocks noChangeArrowheads="1"/>
            </p:cNvSpPr>
            <p:nvPr/>
          </p:nvSpPr>
          <p:spPr bwMode="auto">
            <a:xfrm>
              <a:off x="3552"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CA</a:t>
              </a:r>
              <a:endParaRPr lang="en-AU" sz="2000" b="1" baseline="0" dirty="0">
                <a:solidFill>
                  <a:srgbClr val="000000"/>
                </a:solidFill>
                <a:latin typeface="Arial"/>
              </a:endParaRPr>
            </a:p>
          </p:txBody>
        </p:sp>
        <p:sp>
          <p:nvSpPr>
            <p:cNvPr id="15394" name="Text Box 23"/>
            <p:cNvSpPr txBox="1">
              <a:spLocks noChangeArrowheads="1"/>
            </p:cNvSpPr>
            <p:nvPr/>
          </p:nvSpPr>
          <p:spPr bwMode="auto">
            <a:xfrm>
              <a:off x="4080"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AU</a:t>
              </a:r>
              <a:endParaRPr lang="en-AU" sz="2000" b="1" baseline="0" dirty="0">
                <a:solidFill>
                  <a:srgbClr val="000000"/>
                </a:solidFill>
                <a:latin typeface="Arial"/>
              </a:endParaRPr>
            </a:p>
          </p:txBody>
        </p:sp>
        <p:sp>
          <p:nvSpPr>
            <p:cNvPr id="15395" name="Text Box 24"/>
            <p:cNvSpPr txBox="1">
              <a:spLocks noChangeArrowheads="1"/>
            </p:cNvSpPr>
            <p:nvPr/>
          </p:nvSpPr>
          <p:spPr bwMode="auto">
            <a:xfrm>
              <a:off x="4608"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TW</a:t>
              </a:r>
              <a:endParaRPr lang="en-AU" sz="2000" b="1" baseline="0" dirty="0">
                <a:solidFill>
                  <a:srgbClr val="000000"/>
                </a:solidFill>
                <a:latin typeface="Arial"/>
              </a:endParaRPr>
            </a:p>
          </p:txBody>
        </p:sp>
        <p:sp>
          <p:nvSpPr>
            <p:cNvPr id="15396" name="Text Box 25"/>
            <p:cNvSpPr txBox="1">
              <a:spLocks noChangeArrowheads="1"/>
            </p:cNvSpPr>
            <p:nvPr/>
          </p:nvSpPr>
          <p:spPr bwMode="auto">
            <a:xfrm>
              <a:off x="5136"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NZ</a:t>
              </a:r>
              <a:endParaRPr lang="en-AU" sz="2000" b="1" baseline="0" dirty="0">
                <a:solidFill>
                  <a:srgbClr val="000000"/>
                </a:solidFill>
                <a:latin typeface="Arial"/>
              </a:endParaRPr>
            </a:p>
          </p:txBody>
        </p:sp>
        <p:sp>
          <p:nvSpPr>
            <p:cNvPr id="15397" name="Text Box 26"/>
            <p:cNvSpPr txBox="1">
              <a:spLocks noChangeArrowheads="1"/>
            </p:cNvSpPr>
            <p:nvPr/>
          </p:nvSpPr>
          <p:spPr bwMode="auto">
            <a:xfrm>
              <a:off x="4416" y="2064"/>
              <a:ext cx="1152"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National Filings</a:t>
              </a:r>
            </a:p>
          </p:txBody>
        </p:sp>
        <p:sp>
          <p:nvSpPr>
            <p:cNvPr id="15398" name="Line 27"/>
            <p:cNvSpPr>
              <a:spLocks noChangeShapeType="1"/>
            </p:cNvSpPr>
            <p:nvPr/>
          </p:nvSpPr>
          <p:spPr bwMode="auto">
            <a:xfrm>
              <a:off x="2928" y="1681"/>
              <a:ext cx="0" cy="38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399" name="Line 28"/>
            <p:cNvSpPr>
              <a:spLocks noChangeShapeType="1"/>
            </p:cNvSpPr>
            <p:nvPr/>
          </p:nvSpPr>
          <p:spPr bwMode="auto">
            <a:xfrm>
              <a:off x="5280" y="2257"/>
              <a:ext cx="0"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0" name="Line 29"/>
            <p:cNvSpPr>
              <a:spLocks noChangeShapeType="1"/>
            </p:cNvSpPr>
            <p:nvPr/>
          </p:nvSpPr>
          <p:spPr bwMode="auto">
            <a:xfrm>
              <a:off x="4752" y="2257"/>
              <a:ext cx="0"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1" name="Line 30"/>
            <p:cNvSpPr>
              <a:spLocks noChangeShapeType="1"/>
            </p:cNvSpPr>
            <p:nvPr/>
          </p:nvSpPr>
          <p:spPr bwMode="auto">
            <a:xfrm>
              <a:off x="4176" y="2257"/>
              <a:ext cx="0"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2" name="Line 31"/>
            <p:cNvSpPr>
              <a:spLocks noChangeShapeType="1"/>
            </p:cNvSpPr>
            <p:nvPr/>
          </p:nvSpPr>
          <p:spPr bwMode="auto">
            <a:xfrm>
              <a:off x="3696" y="2257"/>
              <a:ext cx="0"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3" name="Line 32"/>
            <p:cNvSpPr>
              <a:spLocks noChangeShapeType="1"/>
            </p:cNvSpPr>
            <p:nvPr/>
          </p:nvSpPr>
          <p:spPr bwMode="auto">
            <a:xfrm flipH="1">
              <a:off x="3168" y="2257"/>
              <a:ext cx="6"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4" name="Line 33"/>
            <p:cNvSpPr>
              <a:spLocks noChangeShapeType="1"/>
            </p:cNvSpPr>
            <p:nvPr/>
          </p:nvSpPr>
          <p:spPr bwMode="auto">
            <a:xfrm>
              <a:off x="2640" y="2257"/>
              <a:ext cx="0"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5" name="Line 34"/>
            <p:cNvSpPr>
              <a:spLocks noChangeShapeType="1"/>
            </p:cNvSpPr>
            <p:nvPr/>
          </p:nvSpPr>
          <p:spPr bwMode="auto">
            <a:xfrm>
              <a:off x="576" y="2688"/>
              <a:ext cx="0" cy="431"/>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6" name="Line 35"/>
            <p:cNvSpPr>
              <a:spLocks noChangeShapeType="1"/>
            </p:cNvSpPr>
            <p:nvPr/>
          </p:nvSpPr>
          <p:spPr bwMode="auto">
            <a:xfrm>
              <a:off x="1056" y="2688"/>
              <a:ext cx="0" cy="431"/>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7" name="Line 36"/>
            <p:cNvSpPr>
              <a:spLocks noChangeShapeType="1"/>
            </p:cNvSpPr>
            <p:nvPr/>
          </p:nvSpPr>
          <p:spPr bwMode="auto">
            <a:xfrm>
              <a:off x="1584" y="2688"/>
              <a:ext cx="0" cy="431"/>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8" name="Line 37"/>
            <p:cNvSpPr>
              <a:spLocks noChangeShapeType="1"/>
            </p:cNvSpPr>
            <p:nvPr/>
          </p:nvSpPr>
          <p:spPr bwMode="auto">
            <a:xfrm>
              <a:off x="2112" y="2688"/>
              <a:ext cx="0" cy="431"/>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9" name="Line 38"/>
            <p:cNvSpPr>
              <a:spLocks noChangeShapeType="1"/>
            </p:cNvSpPr>
            <p:nvPr/>
          </p:nvSpPr>
          <p:spPr bwMode="auto">
            <a:xfrm>
              <a:off x="1920" y="2257"/>
              <a:ext cx="0" cy="239"/>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0" name="Text Box 39"/>
            <p:cNvSpPr txBox="1">
              <a:spLocks noChangeArrowheads="1"/>
            </p:cNvSpPr>
            <p:nvPr/>
          </p:nvSpPr>
          <p:spPr bwMode="auto">
            <a:xfrm>
              <a:off x="1200" y="864"/>
              <a:ext cx="912"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IP CAPTURE</a:t>
              </a:r>
            </a:p>
          </p:txBody>
        </p:sp>
        <p:sp>
          <p:nvSpPr>
            <p:cNvPr id="15411" name="Line 40"/>
            <p:cNvSpPr>
              <a:spLocks noChangeShapeType="1"/>
            </p:cNvSpPr>
            <p:nvPr/>
          </p:nvSpPr>
          <p:spPr bwMode="auto">
            <a:xfrm>
              <a:off x="2112" y="960"/>
              <a:ext cx="528" cy="0"/>
            </a:xfrm>
            <a:prstGeom prst="line">
              <a:avLst/>
            </a:prstGeom>
            <a:grpFill/>
            <a:ln w="9525" cap="rnd">
              <a:solidFill>
                <a:schemeClr val="tx1"/>
              </a:solidFill>
              <a:prstDash val="sysDot"/>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2" name="Line 41"/>
            <p:cNvSpPr>
              <a:spLocks noChangeShapeType="1"/>
            </p:cNvSpPr>
            <p:nvPr/>
          </p:nvSpPr>
          <p:spPr bwMode="auto">
            <a:xfrm>
              <a:off x="3792" y="1344"/>
              <a:ext cx="0" cy="720"/>
            </a:xfrm>
            <a:prstGeom prst="line">
              <a:avLst/>
            </a:prstGeom>
            <a:grpFill/>
            <a:ln w="9525">
              <a:solidFill>
                <a:schemeClr val="tx1"/>
              </a:solidFill>
              <a:round/>
              <a:headEnd/>
              <a:tailEnd type="triangle" w="med" len="med"/>
            </a:ln>
            <a:extLst/>
          </p:spPr>
          <p:txBody>
            <a:bodyP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3" name="Line 45"/>
            <p:cNvSpPr>
              <a:spLocks noChangeShapeType="1"/>
            </p:cNvSpPr>
            <p:nvPr/>
          </p:nvSpPr>
          <p:spPr bwMode="auto">
            <a:xfrm>
              <a:off x="2352" y="2257"/>
              <a:ext cx="0" cy="671"/>
            </a:xfrm>
            <a:prstGeom prst="line">
              <a:avLst/>
            </a:prstGeom>
            <a:grpFill/>
            <a:ln w="9525" cap="rnd">
              <a:solidFill>
                <a:schemeClr val="tx1"/>
              </a:solidFill>
              <a:prstDash val="sysDot"/>
              <a:round/>
              <a:headEnd/>
              <a:tailEnd/>
            </a:ln>
            <a:extLst/>
          </p:spPr>
          <p:txBody>
            <a:bodyP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4" name="Line 46"/>
            <p:cNvSpPr>
              <a:spLocks noChangeShapeType="1"/>
            </p:cNvSpPr>
            <p:nvPr/>
          </p:nvSpPr>
          <p:spPr bwMode="auto">
            <a:xfrm flipH="1">
              <a:off x="1680" y="2928"/>
              <a:ext cx="672" cy="0"/>
            </a:xfrm>
            <a:prstGeom prst="line">
              <a:avLst/>
            </a:prstGeom>
            <a:grpFill/>
            <a:ln w="9525" cap="rnd">
              <a:solidFill>
                <a:schemeClr val="tx1"/>
              </a:solidFill>
              <a:prstDash val="sysDot"/>
              <a:round/>
              <a:headEnd/>
              <a:tailEnd/>
            </a:ln>
            <a:extLst/>
          </p:spPr>
          <p:txBody>
            <a:bodyP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5" name="Line 47"/>
            <p:cNvSpPr>
              <a:spLocks noChangeShapeType="1"/>
            </p:cNvSpPr>
            <p:nvPr/>
          </p:nvSpPr>
          <p:spPr bwMode="auto">
            <a:xfrm>
              <a:off x="1680" y="2928"/>
              <a:ext cx="0" cy="192"/>
            </a:xfrm>
            <a:prstGeom prst="line">
              <a:avLst/>
            </a:prstGeom>
            <a:grpFill/>
            <a:ln w="9525" cap="rnd">
              <a:solidFill>
                <a:schemeClr val="tx1"/>
              </a:solidFill>
              <a:prstDash val="sysDot"/>
              <a:round/>
              <a:headEnd/>
              <a:tailEnd type="triangle" w="med" len="med"/>
            </a:ln>
            <a:extLst/>
          </p:spPr>
          <p:txBody>
            <a:bodyP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6" name="Line 48"/>
            <p:cNvSpPr>
              <a:spLocks noChangeShapeType="1"/>
            </p:cNvSpPr>
            <p:nvPr/>
          </p:nvSpPr>
          <p:spPr bwMode="auto">
            <a:xfrm>
              <a:off x="2208" y="2928"/>
              <a:ext cx="0" cy="192"/>
            </a:xfrm>
            <a:prstGeom prst="line">
              <a:avLst/>
            </a:prstGeom>
            <a:grpFill/>
            <a:ln w="9525" cap="rnd">
              <a:solidFill>
                <a:schemeClr val="tx1"/>
              </a:solidFill>
              <a:prstDash val="sysDot"/>
              <a:round/>
              <a:headEnd/>
              <a:tailEnd type="triangle" w="med" len="med"/>
            </a:ln>
            <a:extLst/>
          </p:spPr>
          <p:txBody>
            <a:bodyP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grpSp>
      <p:sp>
        <p:nvSpPr>
          <p:cNvPr id="43" name="Line 50"/>
          <p:cNvSpPr>
            <a:spLocks noChangeShapeType="1"/>
          </p:cNvSpPr>
          <p:nvPr/>
        </p:nvSpPr>
        <p:spPr bwMode="auto">
          <a:xfrm flipV="1">
            <a:off x="1849438" y="1797051"/>
            <a:ext cx="0" cy="3673475"/>
          </a:xfrm>
          <a:prstGeom prst="line">
            <a:avLst/>
          </a:prstGeom>
          <a:noFill/>
          <a:ln w="50800">
            <a:solidFill>
              <a:srgbClr val="00B050"/>
            </a:solidFill>
            <a:round/>
            <a:headEnd type="triangle"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endParaRPr>
          </a:p>
        </p:txBody>
      </p:sp>
      <p:sp>
        <p:nvSpPr>
          <p:cNvPr id="44" name="Text Box 51"/>
          <p:cNvSpPr txBox="1">
            <a:spLocks noChangeArrowheads="1"/>
          </p:cNvSpPr>
          <p:nvPr/>
        </p:nvSpPr>
        <p:spPr bwMode="auto">
          <a:xfrm>
            <a:off x="1892300" y="2336801"/>
            <a:ext cx="17287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dirty="0">
                <a:solidFill>
                  <a:srgbClr val="00B050"/>
                </a:solidFill>
                <a:latin typeface="Arial" panose="020B0604020202020204" pitchFamily="34" charset="0"/>
                <a:ea typeface="ＭＳ Ｐゴシック" panose="020B0600070205080204" pitchFamily="34" charset="-128"/>
              </a:rPr>
              <a:t>Numerous key strategic and financial decisions required to be made over several years!</a:t>
            </a:r>
          </a:p>
        </p:txBody>
      </p:sp>
      <p:sp>
        <p:nvSpPr>
          <p:cNvPr id="45" name="Text Box 52"/>
          <p:cNvSpPr txBox="1">
            <a:spLocks noChangeArrowheads="1"/>
          </p:cNvSpPr>
          <p:nvPr/>
        </p:nvSpPr>
        <p:spPr bwMode="auto">
          <a:xfrm>
            <a:off x="2312989" y="1670050"/>
            <a:ext cx="1296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No</a:t>
            </a:r>
            <a:r>
              <a:rPr lang="en-US" altLang="en-US" sz="1800" b="1" i="1" baseline="-25000">
                <a:solidFill>
                  <a:srgbClr val="000000"/>
                </a:solidFill>
                <a:latin typeface="Arial Narrow" panose="020B0606020202030204" pitchFamily="34" charset="0"/>
                <a:ea typeface="ＭＳ Ｐゴシック" panose="020B0600070205080204" pitchFamily="34" charset="-128"/>
                <a:cs typeface="Arial" panose="020B0604020202020204" pitchFamily="34" charset="0"/>
              </a:rPr>
              <a:t> </a:t>
            </a:r>
            <a:r>
              <a:rPr lang="en-US" altLang="en-US" sz="1800" b="1" i="1">
                <a:solidFill>
                  <a:srgbClr val="4A66AC"/>
                </a:solidFill>
                <a:latin typeface="Arial Narrow" panose="020B0606020202030204" pitchFamily="34" charset="0"/>
                <a:cs typeface="Arial" panose="020B0604020202020204" pitchFamily="34" charset="0"/>
              </a:rPr>
              <a:t>Cost</a:t>
            </a:r>
          </a:p>
        </p:txBody>
      </p:sp>
      <p:sp>
        <p:nvSpPr>
          <p:cNvPr id="46" name="Text Box 53"/>
          <p:cNvSpPr txBox="1">
            <a:spLocks noChangeArrowheads="1"/>
          </p:cNvSpPr>
          <p:nvPr/>
        </p:nvSpPr>
        <p:spPr bwMode="auto">
          <a:xfrm>
            <a:off x="8258175" y="1654175"/>
            <a:ext cx="1296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$5K - $10K</a:t>
            </a:r>
          </a:p>
        </p:txBody>
      </p:sp>
      <p:sp>
        <p:nvSpPr>
          <p:cNvPr id="47" name="Text Box 54"/>
          <p:cNvSpPr txBox="1">
            <a:spLocks noChangeArrowheads="1"/>
          </p:cNvSpPr>
          <p:nvPr/>
        </p:nvSpPr>
        <p:spPr bwMode="auto">
          <a:xfrm>
            <a:off x="4225925" y="2662239"/>
            <a:ext cx="1728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$8K – $15K</a:t>
            </a:r>
          </a:p>
        </p:txBody>
      </p:sp>
      <p:sp>
        <p:nvSpPr>
          <p:cNvPr id="48" name="Text Box 55"/>
          <p:cNvSpPr txBox="1">
            <a:spLocks noChangeArrowheads="1"/>
          </p:cNvSpPr>
          <p:nvPr/>
        </p:nvSpPr>
        <p:spPr bwMode="auto">
          <a:xfrm>
            <a:off x="2960689" y="3556000"/>
            <a:ext cx="1728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$15K – $75K</a:t>
            </a:r>
          </a:p>
        </p:txBody>
      </p:sp>
      <p:sp>
        <p:nvSpPr>
          <p:cNvPr id="49" name="Text Box 56"/>
          <p:cNvSpPr txBox="1">
            <a:spLocks noChangeArrowheads="1"/>
          </p:cNvSpPr>
          <p:nvPr/>
        </p:nvSpPr>
        <p:spPr bwMode="auto">
          <a:xfrm>
            <a:off x="6637338" y="2474914"/>
            <a:ext cx="1008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12 months later</a:t>
            </a:r>
          </a:p>
        </p:txBody>
      </p:sp>
      <p:sp>
        <p:nvSpPr>
          <p:cNvPr id="50" name="Text Box 57"/>
          <p:cNvSpPr txBox="1">
            <a:spLocks noChangeArrowheads="1"/>
          </p:cNvSpPr>
          <p:nvPr/>
        </p:nvSpPr>
        <p:spPr bwMode="auto">
          <a:xfrm>
            <a:off x="6567489" y="1612900"/>
            <a:ext cx="20161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Establishes earliest priority date</a:t>
            </a:r>
          </a:p>
        </p:txBody>
      </p:sp>
      <p:sp>
        <p:nvSpPr>
          <p:cNvPr id="51" name="Text Box 58"/>
          <p:cNvSpPr txBox="1">
            <a:spLocks noChangeArrowheads="1"/>
          </p:cNvSpPr>
          <p:nvPr/>
        </p:nvSpPr>
        <p:spPr bwMode="auto">
          <a:xfrm>
            <a:off x="6565901" y="3875089"/>
            <a:ext cx="10080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18</a:t>
            </a:r>
            <a:r>
              <a:rPr lang="en-US" altLang="en-US" sz="2000" b="1" i="1" baseline="-25000">
                <a:solidFill>
                  <a:srgbClr val="FF0000"/>
                </a:solidFill>
                <a:latin typeface="Arial" panose="020B0604020202020204" pitchFamily="34" charset="0"/>
                <a:ea typeface="ＭＳ Ｐゴシック" panose="020B0600070205080204" pitchFamily="34" charset="-128"/>
              </a:rPr>
              <a:t> </a:t>
            </a:r>
            <a:r>
              <a:rPr lang="en-US" altLang="en-US" sz="2000" b="1" i="1" baseline="-25000">
                <a:solidFill>
                  <a:srgbClr val="00B050"/>
                </a:solidFill>
                <a:latin typeface="Arial" panose="020B0604020202020204" pitchFamily="34" charset="0"/>
                <a:ea typeface="ＭＳ Ｐゴシック" panose="020B0600070205080204" pitchFamily="34" charset="-128"/>
              </a:rPr>
              <a:t>months</a:t>
            </a:r>
            <a:r>
              <a:rPr lang="en-US" altLang="en-US" sz="2000" b="1" i="1" baseline="-25000">
                <a:solidFill>
                  <a:srgbClr val="FF0000"/>
                </a:solidFill>
                <a:latin typeface="Arial" panose="020B0604020202020204" pitchFamily="34" charset="0"/>
                <a:ea typeface="ＭＳ Ｐゴシック" panose="020B0600070205080204" pitchFamily="34" charset="-128"/>
              </a:rPr>
              <a:t> </a:t>
            </a:r>
            <a:r>
              <a:rPr lang="en-US" altLang="en-US" sz="2000" b="1" i="1" baseline="-25000">
                <a:solidFill>
                  <a:srgbClr val="00B050"/>
                </a:solidFill>
                <a:latin typeface="Arial" panose="020B0604020202020204" pitchFamily="34" charset="0"/>
                <a:ea typeface="ＭＳ Ｐゴシック" panose="020B0600070205080204" pitchFamily="34" charset="-128"/>
              </a:rPr>
              <a:t>later</a:t>
            </a:r>
          </a:p>
        </p:txBody>
      </p:sp>
      <p:sp>
        <p:nvSpPr>
          <p:cNvPr id="52" name="Text Box 59"/>
          <p:cNvSpPr txBox="1">
            <a:spLocks noChangeArrowheads="1"/>
          </p:cNvSpPr>
          <p:nvPr/>
        </p:nvSpPr>
        <p:spPr bwMode="auto">
          <a:xfrm>
            <a:off x="2138363" y="5686425"/>
            <a:ext cx="40322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Granted patents anywhere from 3 to 10 years later</a:t>
            </a:r>
          </a:p>
        </p:txBody>
      </p:sp>
      <p:sp>
        <p:nvSpPr>
          <p:cNvPr id="53" name="Text Box 60"/>
          <p:cNvSpPr txBox="1">
            <a:spLocks noChangeArrowheads="1"/>
          </p:cNvSpPr>
          <p:nvPr/>
        </p:nvSpPr>
        <p:spPr bwMode="auto">
          <a:xfrm>
            <a:off x="6799263" y="5654675"/>
            <a:ext cx="3382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Annual national renewal fees</a:t>
            </a:r>
          </a:p>
        </p:txBody>
      </p:sp>
      <p:sp>
        <p:nvSpPr>
          <p:cNvPr id="54" name="Text Box 61"/>
          <p:cNvSpPr txBox="1">
            <a:spLocks noChangeArrowheads="1"/>
          </p:cNvSpPr>
          <p:nvPr/>
        </p:nvSpPr>
        <p:spPr bwMode="auto">
          <a:xfrm>
            <a:off x="9447213" y="2811464"/>
            <a:ext cx="1008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12</a:t>
            </a:r>
            <a:r>
              <a:rPr lang="en-US" altLang="en-US" sz="2000" b="1" i="1" baseline="-25000">
                <a:solidFill>
                  <a:srgbClr val="FF0000"/>
                </a:solidFill>
                <a:latin typeface="Arial" panose="020B0604020202020204" pitchFamily="34" charset="0"/>
                <a:ea typeface="ＭＳ Ｐゴシック" panose="020B0600070205080204" pitchFamily="34" charset="-128"/>
              </a:rPr>
              <a:t> </a:t>
            </a:r>
            <a:r>
              <a:rPr lang="en-US" altLang="en-US" sz="2000" b="1" i="1" baseline="-25000">
                <a:solidFill>
                  <a:srgbClr val="00B050"/>
                </a:solidFill>
                <a:latin typeface="Arial" panose="020B0604020202020204" pitchFamily="34" charset="0"/>
                <a:ea typeface="ＭＳ Ｐゴシック" panose="020B0600070205080204" pitchFamily="34" charset="-128"/>
              </a:rPr>
              <a:t>months</a:t>
            </a:r>
            <a:r>
              <a:rPr lang="en-US" altLang="en-US" sz="2000" b="1" i="1" baseline="-25000">
                <a:solidFill>
                  <a:srgbClr val="FF0000"/>
                </a:solidFill>
                <a:latin typeface="Arial" panose="020B0604020202020204" pitchFamily="34" charset="0"/>
                <a:ea typeface="ＭＳ Ｐゴシック" panose="020B0600070205080204" pitchFamily="34" charset="-128"/>
              </a:rPr>
              <a:t> </a:t>
            </a:r>
            <a:r>
              <a:rPr lang="en-US" altLang="en-US" sz="2000" b="1" i="1" baseline="-25000">
                <a:solidFill>
                  <a:srgbClr val="00B050"/>
                </a:solidFill>
                <a:latin typeface="Arial" panose="020B0604020202020204" pitchFamily="34" charset="0"/>
                <a:ea typeface="ＭＳ Ｐゴシック" panose="020B0600070205080204" pitchFamily="34" charset="-128"/>
              </a:rPr>
              <a:t>later</a:t>
            </a:r>
          </a:p>
        </p:txBody>
      </p:sp>
      <p:sp>
        <p:nvSpPr>
          <p:cNvPr id="55" name="Text Box 62"/>
          <p:cNvSpPr txBox="1">
            <a:spLocks noChangeArrowheads="1"/>
          </p:cNvSpPr>
          <p:nvPr/>
        </p:nvSpPr>
        <p:spPr bwMode="auto">
          <a:xfrm>
            <a:off x="6307139" y="4699000"/>
            <a:ext cx="367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Prosecution</a:t>
            </a:r>
            <a:r>
              <a:rPr lang="en-US" altLang="en-US" sz="2000" b="1" i="1" baseline="-25000">
                <a:solidFill>
                  <a:srgbClr val="000000"/>
                </a:solidFill>
                <a:latin typeface="Arial" panose="020B0604020202020204" pitchFamily="34" charset="0"/>
                <a:ea typeface="ＭＳ Ｐゴシック" panose="020B0600070205080204" pitchFamily="34" charset="-128"/>
              </a:rPr>
              <a:t> </a:t>
            </a:r>
            <a:r>
              <a:rPr lang="en-US" altLang="en-US" sz="1800" b="1" i="1">
                <a:solidFill>
                  <a:srgbClr val="4A66AC"/>
                </a:solidFill>
                <a:latin typeface="Arial Narrow" panose="020B0606020202030204" pitchFamily="34" charset="0"/>
                <a:cs typeface="Arial" panose="020B0604020202020204" pitchFamily="34" charset="0"/>
              </a:rPr>
              <a:t>fees</a:t>
            </a:r>
            <a:r>
              <a:rPr lang="en-US" altLang="en-US" sz="2000" b="1" i="1" baseline="-25000">
                <a:solidFill>
                  <a:srgbClr val="000000"/>
                </a:solidFill>
                <a:latin typeface="Arial" panose="020B0604020202020204" pitchFamily="34" charset="0"/>
                <a:ea typeface="ＭＳ Ｐゴシック" panose="020B0600070205080204" pitchFamily="34" charset="-128"/>
              </a:rPr>
              <a:t> </a:t>
            </a:r>
            <a:r>
              <a:rPr lang="en-US" altLang="en-US" sz="1800" b="1" i="1">
                <a:solidFill>
                  <a:srgbClr val="4A66AC"/>
                </a:solidFill>
                <a:latin typeface="Arial Narrow" panose="020B0606020202030204" pitchFamily="34" charset="0"/>
                <a:cs typeface="Arial" panose="020B0604020202020204" pitchFamily="34" charset="0"/>
              </a:rPr>
              <a:t>along</a:t>
            </a:r>
            <a:r>
              <a:rPr lang="en-US" altLang="en-US" sz="2000" b="1" i="1" baseline="-25000">
                <a:solidFill>
                  <a:srgbClr val="000000"/>
                </a:solidFill>
                <a:latin typeface="Arial" panose="020B0604020202020204" pitchFamily="34" charset="0"/>
                <a:ea typeface="ＭＳ Ｐゴシック" panose="020B0600070205080204" pitchFamily="34" charset="-128"/>
              </a:rPr>
              <a:t> </a:t>
            </a:r>
            <a:r>
              <a:rPr lang="en-US" altLang="en-US" sz="1800" b="1" i="1">
                <a:solidFill>
                  <a:srgbClr val="4A66AC"/>
                </a:solidFill>
                <a:latin typeface="Arial Narrow" panose="020B0606020202030204" pitchFamily="34" charset="0"/>
                <a:cs typeface="Arial" panose="020B0604020202020204" pitchFamily="34" charset="0"/>
              </a:rPr>
              <a:t>the</a:t>
            </a:r>
            <a:r>
              <a:rPr lang="en-US" altLang="en-US" sz="2000" b="1" i="1" baseline="-25000">
                <a:solidFill>
                  <a:srgbClr val="000000"/>
                </a:solidFill>
                <a:latin typeface="Arial" panose="020B0604020202020204" pitchFamily="34" charset="0"/>
                <a:ea typeface="ＭＳ Ｐゴシック" panose="020B0600070205080204" pitchFamily="34" charset="-128"/>
              </a:rPr>
              <a:t> </a:t>
            </a:r>
            <a:r>
              <a:rPr lang="en-US" altLang="en-US" sz="1800" b="1" i="1">
                <a:solidFill>
                  <a:srgbClr val="4A66AC"/>
                </a:solidFill>
                <a:latin typeface="Arial Narrow" panose="020B0606020202030204" pitchFamily="34" charset="0"/>
                <a:cs typeface="Arial" panose="020B0604020202020204" pitchFamily="34" charset="0"/>
              </a:rPr>
              <a:t>way</a:t>
            </a:r>
          </a:p>
        </p:txBody>
      </p:sp>
      <p:sp>
        <p:nvSpPr>
          <p:cNvPr id="57" name="Text Box 61"/>
          <p:cNvSpPr txBox="1">
            <a:spLocks noChangeArrowheads="1"/>
          </p:cNvSpPr>
          <p:nvPr/>
        </p:nvSpPr>
        <p:spPr bwMode="auto">
          <a:xfrm>
            <a:off x="4510088" y="3165476"/>
            <a:ext cx="22860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Publication</a:t>
            </a:r>
          </a:p>
        </p:txBody>
      </p:sp>
      <p:sp>
        <p:nvSpPr>
          <p:cNvPr id="58" name="Rectangle 57"/>
          <p:cNvSpPr/>
          <p:nvPr/>
        </p:nvSpPr>
        <p:spPr>
          <a:xfrm>
            <a:off x="2909889" y="260351"/>
            <a:ext cx="6372225" cy="646113"/>
          </a:xfrm>
          <a:prstGeom prst="rect">
            <a:avLst/>
          </a:prstGeom>
          <a:noFill/>
          <a:ln>
            <a:noFill/>
          </a:ln>
        </p:spPr>
        <p:txBody>
          <a:bodyPr>
            <a:spAutoFit/>
          </a:bodyPr>
          <a:lstStyle/>
          <a:p>
            <a:pPr algn="ctr" fontAlgn="base">
              <a:lnSpc>
                <a:spcPct val="90000"/>
              </a:lnSpc>
              <a:spcBef>
                <a:spcPct val="20000"/>
              </a:spcBef>
              <a:spcAft>
                <a:spcPct val="0"/>
              </a:spcAft>
              <a:defRPr/>
            </a:pPr>
            <a:r>
              <a:rPr lang="en-US" sz="4000" dirty="0">
                <a:solidFill>
                  <a:srgbClr val="4A66AC"/>
                </a:solidFill>
                <a:effectLst>
                  <a:outerShdw blurRad="38100" dist="38100" dir="2700000" algn="tl">
                    <a:srgbClr val="C0C0C0"/>
                  </a:outerShdw>
                </a:effectLst>
                <a:latin typeface="Arial Narrow" pitchFamily="34" charset="0"/>
              </a:rPr>
              <a:t>SINGLE PATENT FAMILY</a:t>
            </a:r>
          </a:p>
        </p:txBody>
      </p:sp>
    </p:spTree>
    <p:extLst>
      <p:ext uri="{BB962C8B-B14F-4D97-AF65-F5344CB8AC3E}">
        <p14:creationId xmlns:p14="http://schemas.microsoft.com/office/powerpoint/2010/main" val="372720761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1000"/>
                                        <p:tgtEl>
                                          <p:spTgt spid="50"/>
                                        </p:tgtEl>
                                      </p:cBhvr>
                                    </p:animEffect>
                                  </p:childTnLst>
                                  <p:subTnLst>
                                    <p:animClr clrSpc="rgb" dir="cw">
                                      <p:cBhvr override="childStyle">
                                        <p:cTn dur="1" fill="hold" display="0" masterRel="nextClick" afterEffect="1"/>
                                        <p:tgtEl>
                                          <p:spTgt spid="50"/>
                                        </p:tgtEl>
                                        <p:attrNameLst>
                                          <p:attrName>ppt_c</p:attrName>
                                        </p:attrNameLst>
                                      </p:cBhvr>
                                      <p:to>
                                        <a:srgbClr val="990000"/>
                                      </p:to>
                                    </p:animClr>
                                  </p:subTnLst>
                                </p:cTn>
                              </p:par>
                            </p:childTnLst>
                          </p:cTn>
                        </p:par>
                        <p:par>
                          <p:cTn id="8" fill="hold" nodeType="afterGroup">
                            <p:stCondLst>
                              <p:cond delay="2000"/>
                            </p:stCondLst>
                            <p:childTnLst>
                              <p:par>
                                <p:cTn id="9" presetID="9" presetClass="entr" presetSubtype="0" fill="hold" grpId="0" nodeType="afterEffect">
                                  <p:stCondLst>
                                    <p:cond delay="1000"/>
                                  </p:stCondLst>
                                  <p:childTnLst>
                                    <p:set>
                                      <p:cBhvr>
                                        <p:cTn id="10" dur="1" fill="hold">
                                          <p:stCondLst>
                                            <p:cond delay="0"/>
                                          </p:stCondLst>
                                        </p:cTn>
                                        <p:tgtEl>
                                          <p:spTgt spid="49"/>
                                        </p:tgtEl>
                                        <p:attrNameLst>
                                          <p:attrName>style.visibility</p:attrName>
                                        </p:attrNameLst>
                                      </p:cBhvr>
                                      <p:to>
                                        <p:strVal val="visible"/>
                                      </p:to>
                                    </p:set>
                                    <p:animEffect transition="in" filter="dissolve">
                                      <p:cBhvr>
                                        <p:cTn id="11" dur="500"/>
                                        <p:tgtEl>
                                          <p:spTgt spid="49"/>
                                        </p:tgtEl>
                                      </p:cBhvr>
                                    </p:animEffect>
                                  </p:childTnLst>
                                  <p:subTnLst>
                                    <p:animClr clrSpc="rgb" dir="cw">
                                      <p:cBhvr override="childStyle">
                                        <p:cTn dur="1" fill="hold" display="0" masterRel="nextClick" afterEffect="1"/>
                                        <p:tgtEl>
                                          <p:spTgt spid="49"/>
                                        </p:tgtEl>
                                        <p:attrNameLst>
                                          <p:attrName>ppt_c</p:attrName>
                                        </p:attrNameLst>
                                      </p:cBhvr>
                                      <p:to>
                                        <a:srgbClr val="990000"/>
                                      </p:to>
                                    </p:animClr>
                                  </p:subTnLst>
                                </p:cTn>
                              </p:par>
                              <p:par>
                                <p:cTn id="12" presetID="9" presetClass="entr" presetSubtype="0" fill="hold" grpId="0" nodeType="withEffect">
                                  <p:stCondLst>
                                    <p:cond delay="1000"/>
                                  </p:stCondLst>
                                  <p:childTnLst>
                                    <p:set>
                                      <p:cBhvr>
                                        <p:cTn id="13" dur="1" fill="hold">
                                          <p:stCondLst>
                                            <p:cond delay="0"/>
                                          </p:stCondLst>
                                        </p:cTn>
                                        <p:tgtEl>
                                          <p:spTgt spid="54"/>
                                        </p:tgtEl>
                                        <p:attrNameLst>
                                          <p:attrName>style.visibility</p:attrName>
                                        </p:attrNameLst>
                                      </p:cBhvr>
                                      <p:to>
                                        <p:strVal val="visible"/>
                                      </p:to>
                                    </p:set>
                                    <p:animEffect transition="in" filter="dissolve">
                                      <p:cBhvr>
                                        <p:cTn id="14" dur="500"/>
                                        <p:tgtEl>
                                          <p:spTgt spid="54"/>
                                        </p:tgtEl>
                                      </p:cBhvr>
                                    </p:animEffect>
                                  </p:childTnLst>
                                  <p:subTnLst>
                                    <p:animClr clrSpc="rgb" dir="cw">
                                      <p:cBhvr override="childStyle">
                                        <p:cTn dur="1" fill="hold" display="0" masterRel="nextClick" afterEffect="1"/>
                                        <p:tgtEl>
                                          <p:spTgt spid="54"/>
                                        </p:tgtEl>
                                        <p:attrNameLst>
                                          <p:attrName>ppt_c</p:attrName>
                                        </p:attrNameLst>
                                      </p:cBhvr>
                                      <p:to>
                                        <a:srgbClr val="990000"/>
                                      </p:to>
                                    </p:animClr>
                                  </p:subTnLst>
                                </p:cTn>
                              </p:par>
                            </p:childTnLst>
                          </p:cTn>
                        </p:par>
                        <p:par>
                          <p:cTn id="15" fill="hold" nodeType="afterGroup">
                            <p:stCondLst>
                              <p:cond delay="3500"/>
                            </p:stCondLst>
                            <p:childTnLst>
                              <p:par>
                                <p:cTn id="16" presetID="9" presetClass="entr" presetSubtype="0" fill="hold" grpId="0" nodeType="afterEffect">
                                  <p:stCondLst>
                                    <p:cond delay="1000"/>
                                  </p:stCondLst>
                                  <p:childTnLst>
                                    <p:set>
                                      <p:cBhvr>
                                        <p:cTn id="17" dur="1" fill="hold">
                                          <p:stCondLst>
                                            <p:cond delay="0"/>
                                          </p:stCondLst>
                                        </p:cTn>
                                        <p:tgtEl>
                                          <p:spTgt spid="57"/>
                                        </p:tgtEl>
                                        <p:attrNameLst>
                                          <p:attrName>style.visibility</p:attrName>
                                        </p:attrNameLst>
                                      </p:cBhvr>
                                      <p:to>
                                        <p:strVal val="visible"/>
                                      </p:to>
                                    </p:set>
                                    <p:animEffect transition="in" filter="dissolve">
                                      <p:cBhvr>
                                        <p:cTn id="18" dur="500"/>
                                        <p:tgtEl>
                                          <p:spTgt spid="57"/>
                                        </p:tgtEl>
                                      </p:cBhvr>
                                    </p:animEffect>
                                  </p:childTnLst>
                                  <p:subTnLst>
                                    <p:animClr clrSpc="rgb" dir="cw">
                                      <p:cBhvr override="childStyle">
                                        <p:cTn dur="1" fill="hold" display="0" masterRel="nextClick" afterEffect="1"/>
                                        <p:tgtEl>
                                          <p:spTgt spid="57"/>
                                        </p:tgtEl>
                                        <p:attrNameLst>
                                          <p:attrName>ppt_c</p:attrName>
                                        </p:attrNameLst>
                                      </p:cBhvr>
                                      <p:to>
                                        <a:srgbClr val="990000"/>
                                      </p:to>
                                    </p:animClr>
                                  </p:subTnLst>
                                </p:cTn>
                              </p:par>
                            </p:childTnLst>
                          </p:cTn>
                        </p:par>
                        <p:par>
                          <p:cTn id="19" fill="hold" nodeType="afterGroup">
                            <p:stCondLst>
                              <p:cond delay="5000"/>
                            </p:stCondLst>
                            <p:childTnLst>
                              <p:par>
                                <p:cTn id="20" presetID="9" presetClass="entr" presetSubtype="0" fill="hold" grpId="0" nodeType="afterEffect">
                                  <p:stCondLst>
                                    <p:cond delay="1000"/>
                                  </p:stCondLst>
                                  <p:childTnLst>
                                    <p:set>
                                      <p:cBhvr>
                                        <p:cTn id="21" dur="1" fill="hold">
                                          <p:stCondLst>
                                            <p:cond delay="0"/>
                                          </p:stCondLst>
                                        </p:cTn>
                                        <p:tgtEl>
                                          <p:spTgt spid="51"/>
                                        </p:tgtEl>
                                        <p:attrNameLst>
                                          <p:attrName>style.visibility</p:attrName>
                                        </p:attrNameLst>
                                      </p:cBhvr>
                                      <p:to>
                                        <p:strVal val="visible"/>
                                      </p:to>
                                    </p:set>
                                    <p:animEffect transition="in" filter="dissolve">
                                      <p:cBhvr>
                                        <p:cTn id="22" dur="500"/>
                                        <p:tgtEl>
                                          <p:spTgt spid="51"/>
                                        </p:tgtEl>
                                      </p:cBhvr>
                                    </p:animEffect>
                                  </p:childTnLst>
                                  <p:subTnLst>
                                    <p:animClr clrSpc="rgb" dir="cw">
                                      <p:cBhvr override="childStyle">
                                        <p:cTn dur="1" fill="hold" display="0" masterRel="nextClick" afterEffect="1"/>
                                        <p:tgtEl>
                                          <p:spTgt spid="51"/>
                                        </p:tgtEl>
                                        <p:attrNameLst>
                                          <p:attrName>ppt_c</p:attrName>
                                        </p:attrNameLst>
                                      </p:cBhvr>
                                      <p:to>
                                        <a:srgbClr val="990000"/>
                                      </p:to>
                                    </p:animClr>
                                  </p:subTnLst>
                                </p:cTn>
                              </p:par>
                            </p:childTnLst>
                          </p:cTn>
                        </p:par>
                        <p:par>
                          <p:cTn id="23" fill="hold" nodeType="afterGroup">
                            <p:stCondLst>
                              <p:cond delay="6500"/>
                            </p:stCondLst>
                            <p:childTnLst>
                              <p:par>
                                <p:cTn id="24" presetID="9" presetClass="entr" presetSubtype="0" fill="hold" grpId="0" nodeType="afterEffect">
                                  <p:stCondLst>
                                    <p:cond delay="1000"/>
                                  </p:stCondLst>
                                  <p:childTnLst>
                                    <p:set>
                                      <p:cBhvr>
                                        <p:cTn id="25" dur="1" fill="hold">
                                          <p:stCondLst>
                                            <p:cond delay="0"/>
                                          </p:stCondLst>
                                        </p:cTn>
                                        <p:tgtEl>
                                          <p:spTgt spid="52"/>
                                        </p:tgtEl>
                                        <p:attrNameLst>
                                          <p:attrName>style.visibility</p:attrName>
                                        </p:attrNameLst>
                                      </p:cBhvr>
                                      <p:to>
                                        <p:strVal val="visible"/>
                                      </p:to>
                                    </p:set>
                                    <p:animEffect transition="in" filter="dissolve">
                                      <p:cBhvr>
                                        <p:cTn id="26" dur="500"/>
                                        <p:tgtEl>
                                          <p:spTgt spid="52"/>
                                        </p:tgtEl>
                                      </p:cBhvr>
                                    </p:animEffect>
                                  </p:childTnLst>
                                  <p:subTnLst>
                                    <p:animClr clrSpc="rgb" dir="cw">
                                      <p:cBhvr override="childStyle">
                                        <p:cTn dur="1" fill="hold" display="0" masterRel="nextClick" afterEffect="1"/>
                                        <p:tgtEl>
                                          <p:spTgt spid="52"/>
                                        </p:tgtEl>
                                        <p:attrNameLst>
                                          <p:attrName>ppt_c</p:attrName>
                                        </p:attrNameLst>
                                      </p:cBhvr>
                                      <p:to>
                                        <a:srgbClr val="990000"/>
                                      </p:to>
                                    </p:animClr>
                                  </p:subTnLst>
                                </p:cTn>
                              </p:par>
                            </p:childTnLst>
                          </p:cTn>
                        </p:par>
                        <p:par>
                          <p:cTn id="27" fill="hold" nodeType="afterGroup">
                            <p:stCondLst>
                              <p:cond delay="8000"/>
                            </p:stCondLst>
                            <p:childTnLst>
                              <p:par>
                                <p:cTn id="28" presetID="9" presetClass="entr" presetSubtype="0" fill="hold" grpId="0" nodeType="afterEffect">
                                  <p:stCondLst>
                                    <p:cond delay="1000"/>
                                  </p:stCondLst>
                                  <p:childTnLst>
                                    <p:set>
                                      <p:cBhvr>
                                        <p:cTn id="29" dur="1" fill="hold">
                                          <p:stCondLst>
                                            <p:cond delay="0"/>
                                          </p:stCondLst>
                                        </p:cTn>
                                        <p:tgtEl>
                                          <p:spTgt spid="45"/>
                                        </p:tgtEl>
                                        <p:attrNameLst>
                                          <p:attrName>style.visibility</p:attrName>
                                        </p:attrNameLst>
                                      </p:cBhvr>
                                      <p:to>
                                        <p:strVal val="visible"/>
                                      </p:to>
                                    </p:set>
                                    <p:animEffect transition="in" filter="dissolve">
                                      <p:cBhvr>
                                        <p:cTn id="30" dur="2000"/>
                                        <p:tgtEl>
                                          <p:spTgt spid="45"/>
                                        </p:tgtEl>
                                      </p:cBhvr>
                                    </p:animEffect>
                                  </p:childTnLst>
                                  <p:subTnLst>
                                    <p:animClr clrSpc="rgb" dir="cw">
                                      <p:cBhvr override="childStyle">
                                        <p:cTn dur="1" fill="hold" display="0" masterRel="nextClick" afterEffect="1"/>
                                        <p:tgtEl>
                                          <p:spTgt spid="45"/>
                                        </p:tgtEl>
                                        <p:attrNameLst>
                                          <p:attrName>ppt_c</p:attrName>
                                        </p:attrNameLst>
                                      </p:cBhvr>
                                      <p:to>
                                        <a:srgbClr val="008080"/>
                                      </p:to>
                                    </p:animClr>
                                  </p:subTnLst>
                                </p:cTn>
                              </p:par>
                            </p:childTnLst>
                          </p:cTn>
                        </p:par>
                        <p:par>
                          <p:cTn id="31" fill="hold" nodeType="afterGroup">
                            <p:stCondLst>
                              <p:cond delay="11000"/>
                            </p:stCondLst>
                            <p:childTnLst>
                              <p:par>
                                <p:cTn id="32" presetID="9" presetClass="entr" presetSubtype="0" fill="hold" grpId="0" nodeType="afterEffect">
                                  <p:stCondLst>
                                    <p:cond delay="100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subTnLst>
                                    <p:animClr clrSpc="rgb" dir="cw">
                                      <p:cBhvr override="childStyle">
                                        <p:cTn dur="1" fill="hold" display="0" masterRel="nextClick" afterEffect="1"/>
                                        <p:tgtEl>
                                          <p:spTgt spid="46"/>
                                        </p:tgtEl>
                                        <p:attrNameLst>
                                          <p:attrName>ppt_c</p:attrName>
                                        </p:attrNameLst>
                                      </p:cBhvr>
                                      <p:to>
                                        <a:srgbClr val="008080"/>
                                      </p:to>
                                    </p:animClr>
                                  </p:subTnLst>
                                </p:cTn>
                              </p:par>
                            </p:childTnLst>
                          </p:cTn>
                        </p:par>
                        <p:par>
                          <p:cTn id="35" fill="hold" nodeType="afterGroup">
                            <p:stCondLst>
                              <p:cond delay="12500"/>
                            </p:stCondLst>
                            <p:childTnLst>
                              <p:par>
                                <p:cTn id="36" presetID="9" presetClass="entr" presetSubtype="0" fill="hold" grpId="0" nodeType="afterEffect">
                                  <p:stCondLst>
                                    <p:cond delay="1000"/>
                                  </p:stCondLst>
                                  <p:childTnLst>
                                    <p:set>
                                      <p:cBhvr>
                                        <p:cTn id="37" dur="1" fill="hold">
                                          <p:stCondLst>
                                            <p:cond delay="0"/>
                                          </p:stCondLst>
                                        </p:cTn>
                                        <p:tgtEl>
                                          <p:spTgt spid="47"/>
                                        </p:tgtEl>
                                        <p:attrNameLst>
                                          <p:attrName>style.visibility</p:attrName>
                                        </p:attrNameLst>
                                      </p:cBhvr>
                                      <p:to>
                                        <p:strVal val="visible"/>
                                      </p:to>
                                    </p:set>
                                    <p:animEffect transition="in" filter="dissolve">
                                      <p:cBhvr>
                                        <p:cTn id="38" dur="500"/>
                                        <p:tgtEl>
                                          <p:spTgt spid="47"/>
                                        </p:tgtEl>
                                      </p:cBhvr>
                                    </p:animEffect>
                                  </p:childTnLst>
                                  <p:subTnLst>
                                    <p:animClr clrSpc="rgb" dir="cw">
                                      <p:cBhvr override="childStyle">
                                        <p:cTn dur="1" fill="hold" display="0" masterRel="nextClick" afterEffect="1"/>
                                        <p:tgtEl>
                                          <p:spTgt spid="47"/>
                                        </p:tgtEl>
                                        <p:attrNameLst>
                                          <p:attrName>ppt_c</p:attrName>
                                        </p:attrNameLst>
                                      </p:cBhvr>
                                      <p:to>
                                        <a:srgbClr val="008080"/>
                                      </p:to>
                                    </p:animClr>
                                  </p:subTnLst>
                                </p:cTn>
                              </p:par>
                            </p:childTnLst>
                          </p:cTn>
                        </p:par>
                        <p:par>
                          <p:cTn id="39" fill="hold" nodeType="afterGroup">
                            <p:stCondLst>
                              <p:cond delay="14000"/>
                            </p:stCondLst>
                            <p:childTnLst>
                              <p:par>
                                <p:cTn id="40" presetID="9" presetClass="entr" presetSubtype="0" fill="hold" grpId="0" nodeType="afterEffect">
                                  <p:stCondLst>
                                    <p:cond delay="1000"/>
                                  </p:stCondLst>
                                  <p:childTnLst>
                                    <p:set>
                                      <p:cBhvr>
                                        <p:cTn id="41" dur="1" fill="hold">
                                          <p:stCondLst>
                                            <p:cond delay="0"/>
                                          </p:stCondLst>
                                        </p:cTn>
                                        <p:tgtEl>
                                          <p:spTgt spid="48"/>
                                        </p:tgtEl>
                                        <p:attrNameLst>
                                          <p:attrName>style.visibility</p:attrName>
                                        </p:attrNameLst>
                                      </p:cBhvr>
                                      <p:to>
                                        <p:strVal val="visible"/>
                                      </p:to>
                                    </p:set>
                                    <p:animEffect transition="in" filter="dissolve">
                                      <p:cBhvr>
                                        <p:cTn id="42" dur="500"/>
                                        <p:tgtEl>
                                          <p:spTgt spid="48"/>
                                        </p:tgtEl>
                                      </p:cBhvr>
                                    </p:animEffect>
                                  </p:childTnLst>
                                  <p:subTnLst>
                                    <p:animClr clrSpc="rgb" dir="cw">
                                      <p:cBhvr override="childStyle">
                                        <p:cTn dur="1" fill="hold" display="0" masterRel="nextClick" afterEffect="1"/>
                                        <p:tgtEl>
                                          <p:spTgt spid="48"/>
                                        </p:tgtEl>
                                        <p:attrNameLst>
                                          <p:attrName>ppt_c</p:attrName>
                                        </p:attrNameLst>
                                      </p:cBhvr>
                                      <p:to>
                                        <a:srgbClr val="008080"/>
                                      </p:to>
                                    </p:animClr>
                                  </p:subTnLst>
                                </p:cTn>
                              </p:par>
                            </p:childTnLst>
                          </p:cTn>
                        </p:par>
                        <p:par>
                          <p:cTn id="43" fill="hold" nodeType="afterGroup">
                            <p:stCondLst>
                              <p:cond delay="15500"/>
                            </p:stCondLst>
                            <p:childTnLst>
                              <p:par>
                                <p:cTn id="44" presetID="9" presetClass="entr" presetSubtype="0" fill="hold" grpId="0" nodeType="afterEffect">
                                  <p:stCondLst>
                                    <p:cond delay="1000"/>
                                  </p:stCondLst>
                                  <p:childTnLst>
                                    <p:set>
                                      <p:cBhvr>
                                        <p:cTn id="45" dur="1" fill="hold">
                                          <p:stCondLst>
                                            <p:cond delay="0"/>
                                          </p:stCondLst>
                                        </p:cTn>
                                        <p:tgtEl>
                                          <p:spTgt spid="55"/>
                                        </p:tgtEl>
                                        <p:attrNameLst>
                                          <p:attrName>style.visibility</p:attrName>
                                        </p:attrNameLst>
                                      </p:cBhvr>
                                      <p:to>
                                        <p:strVal val="visible"/>
                                      </p:to>
                                    </p:set>
                                    <p:animEffect transition="in" filter="dissolve">
                                      <p:cBhvr>
                                        <p:cTn id="46" dur="500"/>
                                        <p:tgtEl>
                                          <p:spTgt spid="55"/>
                                        </p:tgtEl>
                                      </p:cBhvr>
                                    </p:animEffect>
                                  </p:childTnLst>
                                  <p:subTnLst>
                                    <p:animClr clrSpc="rgb" dir="cw">
                                      <p:cBhvr override="childStyle">
                                        <p:cTn dur="1" fill="hold" display="0" masterRel="nextClick" afterEffect="1"/>
                                        <p:tgtEl>
                                          <p:spTgt spid="55"/>
                                        </p:tgtEl>
                                        <p:attrNameLst>
                                          <p:attrName>ppt_c</p:attrName>
                                        </p:attrNameLst>
                                      </p:cBhvr>
                                      <p:to>
                                        <a:srgbClr val="008080"/>
                                      </p:to>
                                    </p:animClr>
                                  </p:subTnLst>
                                </p:cTn>
                              </p:par>
                            </p:childTnLst>
                          </p:cTn>
                        </p:par>
                        <p:par>
                          <p:cTn id="47" fill="hold" nodeType="afterGroup">
                            <p:stCondLst>
                              <p:cond delay="17000"/>
                            </p:stCondLst>
                            <p:childTnLst>
                              <p:par>
                                <p:cTn id="48" presetID="9" presetClass="entr" presetSubtype="0" fill="hold" grpId="0" nodeType="afterEffect">
                                  <p:stCondLst>
                                    <p:cond delay="1000"/>
                                  </p:stCondLst>
                                  <p:childTnLst>
                                    <p:set>
                                      <p:cBhvr>
                                        <p:cTn id="49" dur="1" fill="hold">
                                          <p:stCondLst>
                                            <p:cond delay="0"/>
                                          </p:stCondLst>
                                        </p:cTn>
                                        <p:tgtEl>
                                          <p:spTgt spid="53"/>
                                        </p:tgtEl>
                                        <p:attrNameLst>
                                          <p:attrName>style.visibility</p:attrName>
                                        </p:attrNameLst>
                                      </p:cBhvr>
                                      <p:to>
                                        <p:strVal val="visible"/>
                                      </p:to>
                                    </p:set>
                                    <p:animEffect transition="in" filter="dissolve">
                                      <p:cBhvr>
                                        <p:cTn id="50" dur="500"/>
                                        <p:tgtEl>
                                          <p:spTgt spid="53"/>
                                        </p:tgtEl>
                                      </p:cBhvr>
                                    </p:animEffect>
                                  </p:childTnLst>
                                </p:cTn>
                              </p:par>
                            </p:childTnLst>
                          </p:cTn>
                        </p:par>
                        <p:par>
                          <p:cTn id="51" fill="hold" nodeType="afterGroup">
                            <p:stCondLst>
                              <p:cond delay="18500"/>
                            </p:stCondLst>
                            <p:childTnLst>
                              <p:par>
                                <p:cTn id="52" presetID="2" presetClass="entr" presetSubtype="1" fill="hold" nodeType="afterEffect">
                                  <p:stCondLst>
                                    <p:cond delay="100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2000" fill="hold"/>
                                        <p:tgtEl>
                                          <p:spTgt spid="43"/>
                                        </p:tgtEl>
                                        <p:attrNameLst>
                                          <p:attrName>ppt_x</p:attrName>
                                        </p:attrNameLst>
                                      </p:cBhvr>
                                      <p:tavLst>
                                        <p:tav tm="0">
                                          <p:val>
                                            <p:strVal val="#ppt_x"/>
                                          </p:val>
                                        </p:tav>
                                        <p:tav tm="100000">
                                          <p:val>
                                            <p:strVal val="#ppt_x"/>
                                          </p:val>
                                        </p:tav>
                                      </p:tavLst>
                                    </p:anim>
                                    <p:anim calcmode="lin" valueType="num">
                                      <p:cBhvr additive="base">
                                        <p:cTn id="55" dur="2000" fill="hold"/>
                                        <p:tgtEl>
                                          <p:spTgt spid="43"/>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43"/>
                                        </p:tgtEl>
                                        <p:attrNameLst>
                                          <p:attrName>ppt_c</p:attrName>
                                        </p:attrNameLst>
                                      </p:cBhvr>
                                      <p:to>
                                        <a:srgbClr val="99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P spid="51" grpId="0"/>
      <p:bldP spid="52" grpId="0"/>
      <p:bldP spid="53" grpId="0"/>
      <p:bldP spid="54" grpId="0"/>
      <p:bldP spid="55"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327275" y="1836738"/>
            <a:ext cx="7772400" cy="3429000"/>
          </a:xfrm>
          <a:prstGeom prst="rect">
            <a:avLst/>
          </a:prstGeom>
        </p:spPr>
        <p:txBody>
          <a:bodyPr/>
          <a:lstStyle/>
          <a:p>
            <a:pPr marL="342900" indent="-342900" eaLnBrk="0" fontAlgn="base" hangingPunct="0">
              <a:lnSpc>
                <a:spcPct val="90000"/>
              </a:lnSpc>
              <a:spcBef>
                <a:spcPct val="20000"/>
              </a:spcBef>
              <a:spcAft>
                <a:spcPct val="0"/>
              </a:spcAft>
              <a:buFont typeface="Arial" pitchFamily="34" charset="0"/>
              <a:buChar char="•"/>
              <a:defRPr/>
            </a:pPr>
            <a:endParaRPr lang="en-AU" sz="2000" b="1" kern="0" dirty="0">
              <a:solidFill>
                <a:srgbClr val="00555C"/>
              </a:solidFill>
              <a:latin typeface="Arial"/>
              <a:ea typeface="ＭＳ Ｐゴシック" pitchFamily="84" charset="-128"/>
              <a:cs typeface="Arial" pitchFamily="34" charset="0"/>
            </a:endParaRPr>
          </a:p>
        </p:txBody>
      </p:sp>
      <p:grpSp>
        <p:nvGrpSpPr>
          <p:cNvPr id="15365" name="Group 49"/>
          <p:cNvGrpSpPr>
            <a:grpSpLocks/>
          </p:cNvGrpSpPr>
          <p:nvPr/>
        </p:nvGrpSpPr>
        <p:grpSpPr bwMode="auto">
          <a:xfrm>
            <a:off x="2208213" y="1684337"/>
            <a:ext cx="8229600" cy="3889376"/>
            <a:chOff x="384" y="864"/>
            <a:chExt cx="5184" cy="2450"/>
          </a:xfrm>
          <a:solidFill>
            <a:srgbClr val="FF9933"/>
          </a:solidFill>
        </p:grpSpPr>
        <p:sp>
          <p:nvSpPr>
            <p:cNvPr id="15380" name="Text Box 9"/>
            <p:cNvSpPr txBox="1">
              <a:spLocks noChangeArrowheads="1"/>
            </p:cNvSpPr>
            <p:nvPr/>
          </p:nvSpPr>
          <p:spPr bwMode="auto">
            <a:xfrm>
              <a:off x="2640" y="864"/>
              <a:ext cx="57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PROV</a:t>
              </a:r>
            </a:p>
          </p:txBody>
        </p:sp>
        <p:sp>
          <p:nvSpPr>
            <p:cNvPr id="15381" name="Text Box 10"/>
            <p:cNvSpPr txBox="1">
              <a:spLocks noChangeArrowheads="1"/>
            </p:cNvSpPr>
            <p:nvPr/>
          </p:nvSpPr>
          <p:spPr bwMode="auto">
            <a:xfrm>
              <a:off x="2640" y="1488"/>
              <a:ext cx="57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PCT</a:t>
              </a:r>
            </a:p>
          </p:txBody>
        </p:sp>
        <p:sp>
          <p:nvSpPr>
            <p:cNvPr id="15382" name="Text Box 11"/>
            <p:cNvSpPr txBox="1">
              <a:spLocks noChangeArrowheads="1"/>
            </p:cNvSpPr>
            <p:nvPr/>
          </p:nvSpPr>
          <p:spPr bwMode="auto">
            <a:xfrm>
              <a:off x="480" y="2496"/>
              <a:ext cx="1680"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EUROPEAN APPLN</a:t>
              </a:r>
            </a:p>
          </p:txBody>
        </p:sp>
        <p:sp>
          <p:nvSpPr>
            <p:cNvPr id="15383" name="Line 12"/>
            <p:cNvSpPr>
              <a:spLocks noChangeShapeType="1"/>
            </p:cNvSpPr>
            <p:nvPr/>
          </p:nvSpPr>
          <p:spPr bwMode="auto">
            <a:xfrm>
              <a:off x="2928" y="1344"/>
              <a:ext cx="2016" cy="0"/>
            </a:xfrm>
            <a:prstGeom prst="line">
              <a:avLst/>
            </a:prstGeom>
            <a:grpFill/>
            <a:ln w="9525">
              <a:solidFill>
                <a:schemeClr val="tx1"/>
              </a:solidFill>
              <a:round/>
              <a:headEnd/>
              <a:tailEn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384" name="Line 13"/>
            <p:cNvSpPr>
              <a:spLocks noChangeShapeType="1"/>
            </p:cNvSpPr>
            <p:nvPr/>
          </p:nvSpPr>
          <p:spPr bwMode="auto">
            <a:xfrm>
              <a:off x="2928" y="1051"/>
              <a:ext cx="0" cy="437"/>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385" name="Line 14"/>
            <p:cNvSpPr>
              <a:spLocks noChangeShapeType="1"/>
            </p:cNvSpPr>
            <p:nvPr/>
          </p:nvSpPr>
          <p:spPr bwMode="auto">
            <a:xfrm>
              <a:off x="4944" y="1344"/>
              <a:ext cx="0" cy="720"/>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386" name="Text Box 15"/>
            <p:cNvSpPr txBox="1">
              <a:spLocks noChangeArrowheads="1"/>
            </p:cNvSpPr>
            <p:nvPr/>
          </p:nvSpPr>
          <p:spPr bwMode="auto">
            <a:xfrm>
              <a:off x="1824" y="2064"/>
              <a:ext cx="2400"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National Filings</a:t>
              </a:r>
            </a:p>
          </p:txBody>
        </p:sp>
        <p:sp>
          <p:nvSpPr>
            <p:cNvPr id="15387" name="Text Box 16"/>
            <p:cNvSpPr txBox="1">
              <a:spLocks noChangeArrowheads="1"/>
            </p:cNvSpPr>
            <p:nvPr/>
          </p:nvSpPr>
          <p:spPr bwMode="auto">
            <a:xfrm>
              <a:off x="384"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CN</a:t>
              </a:r>
            </a:p>
          </p:txBody>
        </p:sp>
        <p:sp>
          <p:nvSpPr>
            <p:cNvPr id="15388" name="Text Box 17"/>
            <p:cNvSpPr txBox="1">
              <a:spLocks noChangeArrowheads="1"/>
            </p:cNvSpPr>
            <p:nvPr/>
          </p:nvSpPr>
          <p:spPr bwMode="auto">
            <a:xfrm>
              <a:off x="912"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FR</a:t>
              </a:r>
              <a:endParaRPr lang="en-AU" sz="2000" b="1" baseline="0" dirty="0">
                <a:solidFill>
                  <a:srgbClr val="000000"/>
                </a:solidFill>
                <a:latin typeface="Arial"/>
              </a:endParaRPr>
            </a:p>
          </p:txBody>
        </p:sp>
        <p:sp>
          <p:nvSpPr>
            <p:cNvPr id="15389" name="Text Box 18"/>
            <p:cNvSpPr txBox="1">
              <a:spLocks noChangeArrowheads="1"/>
            </p:cNvSpPr>
            <p:nvPr/>
          </p:nvSpPr>
          <p:spPr bwMode="auto">
            <a:xfrm>
              <a:off x="1440"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DE</a:t>
              </a:r>
              <a:endParaRPr lang="en-AU" sz="2000" b="1" baseline="0" dirty="0">
                <a:solidFill>
                  <a:srgbClr val="000000"/>
                </a:solidFill>
                <a:latin typeface="Arial"/>
              </a:endParaRPr>
            </a:p>
          </p:txBody>
        </p:sp>
        <p:sp>
          <p:nvSpPr>
            <p:cNvPr id="15390" name="Text Box 19"/>
            <p:cNvSpPr txBox="1">
              <a:spLocks noChangeArrowheads="1"/>
            </p:cNvSpPr>
            <p:nvPr/>
          </p:nvSpPr>
          <p:spPr bwMode="auto">
            <a:xfrm>
              <a:off x="1968"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GB</a:t>
              </a:r>
              <a:endParaRPr lang="en-AU" sz="2000" b="1" baseline="0" dirty="0">
                <a:solidFill>
                  <a:srgbClr val="000000"/>
                </a:solidFill>
                <a:latin typeface="Arial"/>
              </a:endParaRPr>
            </a:p>
          </p:txBody>
        </p:sp>
        <p:sp>
          <p:nvSpPr>
            <p:cNvPr id="15391" name="Text Box 20"/>
            <p:cNvSpPr txBox="1">
              <a:spLocks noChangeArrowheads="1"/>
            </p:cNvSpPr>
            <p:nvPr/>
          </p:nvSpPr>
          <p:spPr bwMode="auto">
            <a:xfrm>
              <a:off x="2496"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US</a:t>
              </a:r>
              <a:endParaRPr lang="en-AU" sz="2000" b="1" baseline="0" dirty="0">
                <a:solidFill>
                  <a:srgbClr val="000000"/>
                </a:solidFill>
                <a:latin typeface="Arial"/>
              </a:endParaRPr>
            </a:p>
          </p:txBody>
        </p:sp>
        <p:sp>
          <p:nvSpPr>
            <p:cNvPr id="15392" name="Text Box 21"/>
            <p:cNvSpPr txBox="1">
              <a:spLocks noChangeArrowheads="1"/>
            </p:cNvSpPr>
            <p:nvPr/>
          </p:nvSpPr>
          <p:spPr bwMode="auto">
            <a:xfrm>
              <a:off x="3024"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JP</a:t>
              </a:r>
              <a:endParaRPr lang="en-AU" sz="2000" b="1" baseline="0" dirty="0">
                <a:solidFill>
                  <a:srgbClr val="000000"/>
                </a:solidFill>
                <a:latin typeface="Arial"/>
              </a:endParaRPr>
            </a:p>
          </p:txBody>
        </p:sp>
        <p:sp>
          <p:nvSpPr>
            <p:cNvPr id="15393" name="Text Box 22"/>
            <p:cNvSpPr txBox="1">
              <a:spLocks noChangeArrowheads="1"/>
            </p:cNvSpPr>
            <p:nvPr/>
          </p:nvSpPr>
          <p:spPr bwMode="auto">
            <a:xfrm>
              <a:off x="3552"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CA</a:t>
              </a:r>
              <a:endParaRPr lang="en-AU" sz="2000" b="1" baseline="0" dirty="0">
                <a:solidFill>
                  <a:srgbClr val="000000"/>
                </a:solidFill>
                <a:latin typeface="Arial"/>
              </a:endParaRPr>
            </a:p>
          </p:txBody>
        </p:sp>
        <p:sp>
          <p:nvSpPr>
            <p:cNvPr id="15394" name="Text Box 23"/>
            <p:cNvSpPr txBox="1">
              <a:spLocks noChangeArrowheads="1"/>
            </p:cNvSpPr>
            <p:nvPr/>
          </p:nvSpPr>
          <p:spPr bwMode="auto">
            <a:xfrm>
              <a:off x="4080"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AU</a:t>
              </a:r>
              <a:endParaRPr lang="en-AU" sz="2000" b="1" baseline="0" dirty="0">
                <a:solidFill>
                  <a:srgbClr val="000000"/>
                </a:solidFill>
                <a:latin typeface="Arial"/>
              </a:endParaRPr>
            </a:p>
          </p:txBody>
        </p:sp>
        <p:sp>
          <p:nvSpPr>
            <p:cNvPr id="15395" name="Text Box 24"/>
            <p:cNvSpPr txBox="1">
              <a:spLocks noChangeArrowheads="1"/>
            </p:cNvSpPr>
            <p:nvPr/>
          </p:nvSpPr>
          <p:spPr bwMode="auto">
            <a:xfrm>
              <a:off x="4608"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TW</a:t>
              </a:r>
              <a:endParaRPr lang="en-AU" sz="2000" b="1" baseline="0" dirty="0">
                <a:solidFill>
                  <a:srgbClr val="000000"/>
                </a:solidFill>
                <a:latin typeface="Arial"/>
              </a:endParaRPr>
            </a:p>
          </p:txBody>
        </p:sp>
        <p:sp>
          <p:nvSpPr>
            <p:cNvPr id="15396" name="Text Box 25"/>
            <p:cNvSpPr txBox="1">
              <a:spLocks noChangeArrowheads="1"/>
            </p:cNvSpPr>
            <p:nvPr/>
          </p:nvSpPr>
          <p:spPr bwMode="auto">
            <a:xfrm>
              <a:off x="5136" y="3120"/>
              <a:ext cx="336"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NZ</a:t>
              </a:r>
              <a:endParaRPr lang="en-AU" sz="2000" b="1" baseline="0" dirty="0">
                <a:solidFill>
                  <a:srgbClr val="000000"/>
                </a:solidFill>
                <a:latin typeface="Arial"/>
              </a:endParaRPr>
            </a:p>
          </p:txBody>
        </p:sp>
        <p:sp>
          <p:nvSpPr>
            <p:cNvPr id="15397" name="Text Box 26"/>
            <p:cNvSpPr txBox="1">
              <a:spLocks noChangeArrowheads="1"/>
            </p:cNvSpPr>
            <p:nvPr/>
          </p:nvSpPr>
          <p:spPr bwMode="auto">
            <a:xfrm>
              <a:off x="4416" y="2064"/>
              <a:ext cx="1152"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National Filings</a:t>
              </a:r>
            </a:p>
          </p:txBody>
        </p:sp>
        <p:sp>
          <p:nvSpPr>
            <p:cNvPr id="15398" name="Line 27"/>
            <p:cNvSpPr>
              <a:spLocks noChangeShapeType="1"/>
            </p:cNvSpPr>
            <p:nvPr/>
          </p:nvSpPr>
          <p:spPr bwMode="auto">
            <a:xfrm>
              <a:off x="2928" y="1681"/>
              <a:ext cx="0" cy="38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399" name="Line 28"/>
            <p:cNvSpPr>
              <a:spLocks noChangeShapeType="1"/>
            </p:cNvSpPr>
            <p:nvPr/>
          </p:nvSpPr>
          <p:spPr bwMode="auto">
            <a:xfrm>
              <a:off x="5280" y="2257"/>
              <a:ext cx="0"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0" name="Line 29"/>
            <p:cNvSpPr>
              <a:spLocks noChangeShapeType="1"/>
            </p:cNvSpPr>
            <p:nvPr/>
          </p:nvSpPr>
          <p:spPr bwMode="auto">
            <a:xfrm>
              <a:off x="4752" y="2257"/>
              <a:ext cx="0"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1" name="Line 30"/>
            <p:cNvSpPr>
              <a:spLocks noChangeShapeType="1"/>
            </p:cNvSpPr>
            <p:nvPr/>
          </p:nvSpPr>
          <p:spPr bwMode="auto">
            <a:xfrm>
              <a:off x="4176" y="2257"/>
              <a:ext cx="0"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2" name="Line 31"/>
            <p:cNvSpPr>
              <a:spLocks noChangeShapeType="1"/>
            </p:cNvSpPr>
            <p:nvPr/>
          </p:nvSpPr>
          <p:spPr bwMode="auto">
            <a:xfrm>
              <a:off x="3696" y="2257"/>
              <a:ext cx="0"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3" name="Line 32"/>
            <p:cNvSpPr>
              <a:spLocks noChangeShapeType="1"/>
            </p:cNvSpPr>
            <p:nvPr/>
          </p:nvSpPr>
          <p:spPr bwMode="auto">
            <a:xfrm flipH="1">
              <a:off x="3168" y="2257"/>
              <a:ext cx="6"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4" name="Line 33"/>
            <p:cNvSpPr>
              <a:spLocks noChangeShapeType="1"/>
            </p:cNvSpPr>
            <p:nvPr/>
          </p:nvSpPr>
          <p:spPr bwMode="auto">
            <a:xfrm>
              <a:off x="2640" y="2257"/>
              <a:ext cx="0" cy="863"/>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5" name="Line 34"/>
            <p:cNvSpPr>
              <a:spLocks noChangeShapeType="1"/>
            </p:cNvSpPr>
            <p:nvPr/>
          </p:nvSpPr>
          <p:spPr bwMode="auto">
            <a:xfrm>
              <a:off x="576" y="2688"/>
              <a:ext cx="0" cy="431"/>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6" name="Line 35"/>
            <p:cNvSpPr>
              <a:spLocks noChangeShapeType="1"/>
            </p:cNvSpPr>
            <p:nvPr/>
          </p:nvSpPr>
          <p:spPr bwMode="auto">
            <a:xfrm>
              <a:off x="1056" y="2688"/>
              <a:ext cx="0" cy="431"/>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7" name="Line 36"/>
            <p:cNvSpPr>
              <a:spLocks noChangeShapeType="1"/>
            </p:cNvSpPr>
            <p:nvPr/>
          </p:nvSpPr>
          <p:spPr bwMode="auto">
            <a:xfrm>
              <a:off x="1584" y="2688"/>
              <a:ext cx="0" cy="431"/>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8" name="Line 37"/>
            <p:cNvSpPr>
              <a:spLocks noChangeShapeType="1"/>
            </p:cNvSpPr>
            <p:nvPr/>
          </p:nvSpPr>
          <p:spPr bwMode="auto">
            <a:xfrm>
              <a:off x="2112" y="2688"/>
              <a:ext cx="0" cy="431"/>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09" name="Line 38"/>
            <p:cNvSpPr>
              <a:spLocks noChangeShapeType="1"/>
            </p:cNvSpPr>
            <p:nvPr/>
          </p:nvSpPr>
          <p:spPr bwMode="auto">
            <a:xfrm>
              <a:off x="1920" y="2257"/>
              <a:ext cx="0" cy="239"/>
            </a:xfrm>
            <a:prstGeom prst="line">
              <a:avLst/>
            </a:prstGeom>
            <a:grpFill/>
            <a:ln w="9525">
              <a:solidFill>
                <a:schemeClr val="tx1"/>
              </a:solidFill>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0" name="Text Box 39"/>
            <p:cNvSpPr txBox="1">
              <a:spLocks noChangeArrowheads="1"/>
            </p:cNvSpPr>
            <p:nvPr/>
          </p:nvSpPr>
          <p:spPr bwMode="auto">
            <a:xfrm>
              <a:off x="1200" y="864"/>
              <a:ext cx="912" cy="194"/>
            </a:xfrm>
            <a:prstGeom prst="rect">
              <a:avLst/>
            </a:prstGeom>
            <a:solidFill>
              <a:schemeClr val="bg2"/>
            </a:solidFill>
            <a:ln w="9525">
              <a:solidFill>
                <a:schemeClr val="tx1"/>
              </a:solidFill>
              <a:miter lim="800000"/>
              <a:headEnd/>
              <a:tailEnd/>
            </a:ln>
          </p:spPr>
          <p:txBody>
            <a:bodyPr>
              <a:spAutoFit/>
            </a:bodyPr>
            <a:lstStyle>
              <a:lvl1pPr>
                <a:defRPr sz="2400" baseline="-25000">
                  <a:solidFill>
                    <a:schemeClr val="tx1"/>
                  </a:solidFill>
                  <a:latin typeface="Arial" charset="0"/>
                  <a:ea typeface="ＭＳ Ｐゴシック" pitchFamily="84" charset="-128"/>
                </a:defRPr>
              </a:lvl1pPr>
              <a:lvl2pPr marL="742950" indent="-285750">
                <a:defRPr sz="2400" baseline="-25000">
                  <a:solidFill>
                    <a:schemeClr val="tx1"/>
                  </a:solidFill>
                  <a:latin typeface="Arial" charset="0"/>
                  <a:ea typeface="ＭＳ Ｐゴシック" pitchFamily="84" charset="-128"/>
                </a:defRPr>
              </a:lvl2pPr>
              <a:lvl3pPr marL="1143000" indent="-228600">
                <a:defRPr sz="2400" baseline="-25000">
                  <a:solidFill>
                    <a:schemeClr val="tx1"/>
                  </a:solidFill>
                  <a:latin typeface="Arial" charset="0"/>
                  <a:ea typeface="ＭＳ Ｐゴシック" pitchFamily="84" charset="-128"/>
                </a:defRPr>
              </a:lvl3pPr>
              <a:lvl4pPr marL="1600200" indent="-228600">
                <a:defRPr sz="2400" baseline="-25000">
                  <a:solidFill>
                    <a:schemeClr val="tx1"/>
                  </a:solidFill>
                  <a:latin typeface="Arial" charset="0"/>
                  <a:ea typeface="ＭＳ Ｐゴシック" pitchFamily="84" charset="-128"/>
                </a:defRPr>
              </a:lvl4pPr>
              <a:lvl5pPr marL="2057400" indent="-228600">
                <a:defRPr sz="2400" baseline="-25000">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84" charset="-128"/>
                </a:defRPr>
              </a:lvl9pPr>
            </a:lstStyle>
            <a:p>
              <a:pPr algn="ctr" eaLnBrk="0" fontAlgn="base" hangingPunct="0">
                <a:spcBef>
                  <a:spcPct val="50000"/>
                </a:spcBef>
                <a:spcAft>
                  <a:spcPct val="0"/>
                </a:spcAft>
                <a:defRPr/>
              </a:pPr>
              <a:r>
                <a:rPr lang="en-AU" sz="1400" b="1" baseline="0" dirty="0">
                  <a:solidFill>
                    <a:srgbClr val="000000"/>
                  </a:solidFill>
                  <a:latin typeface="Arial"/>
                </a:rPr>
                <a:t>IP CAPTURE</a:t>
              </a:r>
            </a:p>
          </p:txBody>
        </p:sp>
        <p:sp>
          <p:nvSpPr>
            <p:cNvPr id="15411" name="Line 40"/>
            <p:cNvSpPr>
              <a:spLocks noChangeShapeType="1"/>
            </p:cNvSpPr>
            <p:nvPr/>
          </p:nvSpPr>
          <p:spPr bwMode="auto">
            <a:xfrm>
              <a:off x="2112" y="960"/>
              <a:ext cx="528" cy="0"/>
            </a:xfrm>
            <a:prstGeom prst="line">
              <a:avLst/>
            </a:prstGeom>
            <a:grpFill/>
            <a:ln w="9525" cap="rnd">
              <a:solidFill>
                <a:schemeClr val="tx1"/>
              </a:solidFill>
              <a:prstDash val="sysDot"/>
              <a:round/>
              <a:headEnd/>
              <a:tailEnd type="triangle" w="med" len="med"/>
            </a:ln>
            <a:extLst/>
          </p:spPr>
          <p:txBody>
            <a:bodyPr wrap="none" anchor="ct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2" name="Line 41"/>
            <p:cNvSpPr>
              <a:spLocks noChangeShapeType="1"/>
            </p:cNvSpPr>
            <p:nvPr/>
          </p:nvSpPr>
          <p:spPr bwMode="auto">
            <a:xfrm>
              <a:off x="3792" y="1344"/>
              <a:ext cx="0" cy="720"/>
            </a:xfrm>
            <a:prstGeom prst="line">
              <a:avLst/>
            </a:prstGeom>
            <a:grpFill/>
            <a:ln w="9525">
              <a:solidFill>
                <a:schemeClr val="tx1"/>
              </a:solidFill>
              <a:round/>
              <a:headEnd/>
              <a:tailEnd type="triangle" w="med" len="med"/>
            </a:ln>
            <a:extLst/>
          </p:spPr>
          <p:txBody>
            <a:bodyP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3" name="Line 45"/>
            <p:cNvSpPr>
              <a:spLocks noChangeShapeType="1"/>
            </p:cNvSpPr>
            <p:nvPr/>
          </p:nvSpPr>
          <p:spPr bwMode="auto">
            <a:xfrm>
              <a:off x="2352" y="2257"/>
              <a:ext cx="0" cy="671"/>
            </a:xfrm>
            <a:prstGeom prst="line">
              <a:avLst/>
            </a:prstGeom>
            <a:grpFill/>
            <a:ln w="9525" cap="rnd">
              <a:solidFill>
                <a:schemeClr val="tx1"/>
              </a:solidFill>
              <a:prstDash val="sysDot"/>
              <a:round/>
              <a:headEnd/>
              <a:tailEnd/>
            </a:ln>
            <a:extLst/>
          </p:spPr>
          <p:txBody>
            <a:bodyP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4" name="Line 46"/>
            <p:cNvSpPr>
              <a:spLocks noChangeShapeType="1"/>
            </p:cNvSpPr>
            <p:nvPr/>
          </p:nvSpPr>
          <p:spPr bwMode="auto">
            <a:xfrm flipH="1">
              <a:off x="1680" y="2928"/>
              <a:ext cx="672" cy="0"/>
            </a:xfrm>
            <a:prstGeom prst="line">
              <a:avLst/>
            </a:prstGeom>
            <a:grpFill/>
            <a:ln w="9525" cap="rnd">
              <a:solidFill>
                <a:schemeClr val="tx1"/>
              </a:solidFill>
              <a:prstDash val="sysDot"/>
              <a:round/>
              <a:headEnd/>
              <a:tailEnd/>
            </a:ln>
            <a:extLst/>
          </p:spPr>
          <p:txBody>
            <a:bodyP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5" name="Line 47"/>
            <p:cNvSpPr>
              <a:spLocks noChangeShapeType="1"/>
            </p:cNvSpPr>
            <p:nvPr/>
          </p:nvSpPr>
          <p:spPr bwMode="auto">
            <a:xfrm>
              <a:off x="1680" y="2928"/>
              <a:ext cx="0" cy="192"/>
            </a:xfrm>
            <a:prstGeom prst="line">
              <a:avLst/>
            </a:prstGeom>
            <a:grpFill/>
            <a:ln w="9525" cap="rnd">
              <a:solidFill>
                <a:schemeClr val="tx1"/>
              </a:solidFill>
              <a:prstDash val="sysDot"/>
              <a:round/>
              <a:headEnd/>
              <a:tailEnd type="triangle" w="med" len="med"/>
            </a:ln>
            <a:extLst/>
          </p:spPr>
          <p:txBody>
            <a:bodyP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sp>
          <p:nvSpPr>
            <p:cNvPr id="15416" name="Line 48"/>
            <p:cNvSpPr>
              <a:spLocks noChangeShapeType="1"/>
            </p:cNvSpPr>
            <p:nvPr/>
          </p:nvSpPr>
          <p:spPr bwMode="auto">
            <a:xfrm>
              <a:off x="2208" y="2928"/>
              <a:ext cx="0" cy="192"/>
            </a:xfrm>
            <a:prstGeom prst="line">
              <a:avLst/>
            </a:prstGeom>
            <a:grpFill/>
            <a:ln w="9525" cap="rnd">
              <a:solidFill>
                <a:schemeClr val="tx1"/>
              </a:solidFill>
              <a:prstDash val="sysDot"/>
              <a:round/>
              <a:headEnd/>
              <a:tailEnd type="triangle" w="med" len="med"/>
            </a:ln>
            <a:extLst/>
          </p:spPr>
          <p:txBody>
            <a:bodyPr/>
            <a:lstStyle/>
            <a:p>
              <a:pPr eaLnBrk="0" fontAlgn="base" hangingPunct="0">
                <a:spcBef>
                  <a:spcPct val="0"/>
                </a:spcBef>
                <a:spcAft>
                  <a:spcPct val="0"/>
                </a:spcAft>
                <a:defRPr/>
              </a:pPr>
              <a:endParaRPr lang="en-AU" sz="2000">
                <a:solidFill>
                  <a:srgbClr val="000000"/>
                </a:solidFill>
                <a:latin typeface="Arial"/>
                <a:ea typeface="ＭＳ Ｐゴシック" pitchFamily="84" charset="-128"/>
              </a:endParaRPr>
            </a:p>
          </p:txBody>
        </p:sp>
      </p:grpSp>
      <p:sp>
        <p:nvSpPr>
          <p:cNvPr id="43" name="Line 50"/>
          <p:cNvSpPr>
            <a:spLocks noChangeShapeType="1"/>
          </p:cNvSpPr>
          <p:nvPr/>
        </p:nvSpPr>
        <p:spPr bwMode="auto">
          <a:xfrm flipV="1">
            <a:off x="1849438" y="1797051"/>
            <a:ext cx="0" cy="3673475"/>
          </a:xfrm>
          <a:prstGeom prst="line">
            <a:avLst/>
          </a:prstGeom>
          <a:noFill/>
          <a:ln w="50800">
            <a:solidFill>
              <a:srgbClr val="00B050"/>
            </a:solidFill>
            <a:round/>
            <a:headEnd type="triangle"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endParaRPr>
          </a:p>
        </p:txBody>
      </p:sp>
      <p:sp>
        <p:nvSpPr>
          <p:cNvPr id="44" name="Text Box 51"/>
          <p:cNvSpPr txBox="1">
            <a:spLocks noChangeArrowheads="1"/>
          </p:cNvSpPr>
          <p:nvPr/>
        </p:nvSpPr>
        <p:spPr bwMode="auto">
          <a:xfrm>
            <a:off x="1892300" y="2336801"/>
            <a:ext cx="17287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Numerous key strategic and financial decisions required to be made over several years!</a:t>
            </a:r>
          </a:p>
        </p:txBody>
      </p:sp>
      <p:sp>
        <p:nvSpPr>
          <p:cNvPr id="45" name="Text Box 52"/>
          <p:cNvSpPr txBox="1">
            <a:spLocks noChangeArrowheads="1"/>
          </p:cNvSpPr>
          <p:nvPr/>
        </p:nvSpPr>
        <p:spPr bwMode="auto">
          <a:xfrm>
            <a:off x="2312989" y="1670050"/>
            <a:ext cx="1296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No</a:t>
            </a:r>
            <a:r>
              <a:rPr lang="en-US" altLang="en-US" sz="1800" b="1" i="1" baseline="-25000">
                <a:solidFill>
                  <a:srgbClr val="000000"/>
                </a:solidFill>
                <a:latin typeface="Arial Narrow" panose="020B0606020202030204" pitchFamily="34" charset="0"/>
                <a:ea typeface="ＭＳ Ｐゴシック" panose="020B0600070205080204" pitchFamily="34" charset="-128"/>
                <a:cs typeface="Arial" panose="020B0604020202020204" pitchFamily="34" charset="0"/>
              </a:rPr>
              <a:t> </a:t>
            </a:r>
            <a:r>
              <a:rPr lang="en-US" altLang="en-US" sz="1800" b="1" i="1">
                <a:solidFill>
                  <a:srgbClr val="4A66AC"/>
                </a:solidFill>
                <a:latin typeface="Arial Narrow" panose="020B0606020202030204" pitchFamily="34" charset="0"/>
                <a:cs typeface="Arial" panose="020B0604020202020204" pitchFamily="34" charset="0"/>
              </a:rPr>
              <a:t>Cost</a:t>
            </a:r>
          </a:p>
        </p:txBody>
      </p:sp>
      <p:sp>
        <p:nvSpPr>
          <p:cNvPr id="46" name="Text Box 53"/>
          <p:cNvSpPr txBox="1">
            <a:spLocks noChangeArrowheads="1"/>
          </p:cNvSpPr>
          <p:nvPr/>
        </p:nvSpPr>
        <p:spPr bwMode="auto">
          <a:xfrm>
            <a:off x="8258175" y="1654175"/>
            <a:ext cx="1296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$5K - $10K</a:t>
            </a:r>
          </a:p>
        </p:txBody>
      </p:sp>
      <p:sp>
        <p:nvSpPr>
          <p:cNvPr id="47" name="Text Box 54"/>
          <p:cNvSpPr txBox="1">
            <a:spLocks noChangeArrowheads="1"/>
          </p:cNvSpPr>
          <p:nvPr/>
        </p:nvSpPr>
        <p:spPr bwMode="auto">
          <a:xfrm>
            <a:off x="4225925" y="2662239"/>
            <a:ext cx="1728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$8K – $15K</a:t>
            </a:r>
          </a:p>
        </p:txBody>
      </p:sp>
      <p:sp>
        <p:nvSpPr>
          <p:cNvPr id="48" name="Text Box 55"/>
          <p:cNvSpPr txBox="1">
            <a:spLocks noChangeArrowheads="1"/>
          </p:cNvSpPr>
          <p:nvPr/>
        </p:nvSpPr>
        <p:spPr bwMode="auto">
          <a:xfrm>
            <a:off x="2960689" y="3556000"/>
            <a:ext cx="1728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$15K – $75K</a:t>
            </a:r>
          </a:p>
        </p:txBody>
      </p:sp>
      <p:sp>
        <p:nvSpPr>
          <p:cNvPr id="49" name="Text Box 56"/>
          <p:cNvSpPr txBox="1">
            <a:spLocks noChangeArrowheads="1"/>
          </p:cNvSpPr>
          <p:nvPr/>
        </p:nvSpPr>
        <p:spPr bwMode="auto">
          <a:xfrm>
            <a:off x="6637338" y="2474914"/>
            <a:ext cx="1008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12 months later</a:t>
            </a:r>
          </a:p>
        </p:txBody>
      </p:sp>
      <p:sp>
        <p:nvSpPr>
          <p:cNvPr id="50" name="Text Box 57"/>
          <p:cNvSpPr txBox="1">
            <a:spLocks noChangeArrowheads="1"/>
          </p:cNvSpPr>
          <p:nvPr/>
        </p:nvSpPr>
        <p:spPr bwMode="auto">
          <a:xfrm>
            <a:off x="6567489" y="1612900"/>
            <a:ext cx="20161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Establishes earliest priority date</a:t>
            </a:r>
          </a:p>
        </p:txBody>
      </p:sp>
      <p:sp>
        <p:nvSpPr>
          <p:cNvPr id="51" name="Text Box 58"/>
          <p:cNvSpPr txBox="1">
            <a:spLocks noChangeArrowheads="1"/>
          </p:cNvSpPr>
          <p:nvPr/>
        </p:nvSpPr>
        <p:spPr bwMode="auto">
          <a:xfrm>
            <a:off x="6565901" y="3875089"/>
            <a:ext cx="10080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18</a:t>
            </a:r>
            <a:r>
              <a:rPr lang="en-US" altLang="en-US" sz="2000" b="1" i="1" baseline="-25000">
                <a:solidFill>
                  <a:srgbClr val="FF0000"/>
                </a:solidFill>
                <a:latin typeface="Arial" panose="020B0604020202020204" pitchFamily="34" charset="0"/>
                <a:ea typeface="ＭＳ Ｐゴシック" panose="020B0600070205080204" pitchFamily="34" charset="-128"/>
              </a:rPr>
              <a:t> </a:t>
            </a:r>
            <a:r>
              <a:rPr lang="en-US" altLang="en-US" sz="2000" b="1" i="1" baseline="-25000">
                <a:solidFill>
                  <a:srgbClr val="00B050"/>
                </a:solidFill>
                <a:latin typeface="Arial" panose="020B0604020202020204" pitchFamily="34" charset="0"/>
                <a:ea typeface="ＭＳ Ｐゴシック" panose="020B0600070205080204" pitchFamily="34" charset="-128"/>
              </a:rPr>
              <a:t>months</a:t>
            </a:r>
            <a:r>
              <a:rPr lang="en-US" altLang="en-US" sz="2000" b="1" i="1" baseline="-25000">
                <a:solidFill>
                  <a:srgbClr val="FF0000"/>
                </a:solidFill>
                <a:latin typeface="Arial" panose="020B0604020202020204" pitchFamily="34" charset="0"/>
                <a:ea typeface="ＭＳ Ｐゴシック" panose="020B0600070205080204" pitchFamily="34" charset="-128"/>
              </a:rPr>
              <a:t> </a:t>
            </a:r>
            <a:r>
              <a:rPr lang="en-US" altLang="en-US" sz="2000" b="1" i="1" baseline="-25000">
                <a:solidFill>
                  <a:srgbClr val="00B050"/>
                </a:solidFill>
                <a:latin typeface="Arial" panose="020B0604020202020204" pitchFamily="34" charset="0"/>
                <a:ea typeface="ＭＳ Ｐゴシック" panose="020B0600070205080204" pitchFamily="34" charset="-128"/>
              </a:rPr>
              <a:t>later</a:t>
            </a:r>
          </a:p>
        </p:txBody>
      </p:sp>
      <p:sp>
        <p:nvSpPr>
          <p:cNvPr id="52" name="Text Box 59"/>
          <p:cNvSpPr txBox="1">
            <a:spLocks noChangeArrowheads="1"/>
          </p:cNvSpPr>
          <p:nvPr/>
        </p:nvSpPr>
        <p:spPr bwMode="auto">
          <a:xfrm>
            <a:off x="2138363" y="5686425"/>
            <a:ext cx="40322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Granted patents anywhere from 3 to 10 years later</a:t>
            </a:r>
          </a:p>
        </p:txBody>
      </p:sp>
      <p:sp>
        <p:nvSpPr>
          <p:cNvPr id="53" name="Text Box 60"/>
          <p:cNvSpPr txBox="1">
            <a:spLocks noChangeArrowheads="1"/>
          </p:cNvSpPr>
          <p:nvPr/>
        </p:nvSpPr>
        <p:spPr bwMode="auto">
          <a:xfrm>
            <a:off x="6799263" y="5654675"/>
            <a:ext cx="3382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Annual national renewal fees</a:t>
            </a:r>
          </a:p>
        </p:txBody>
      </p:sp>
      <p:sp>
        <p:nvSpPr>
          <p:cNvPr id="54" name="Text Box 61"/>
          <p:cNvSpPr txBox="1">
            <a:spLocks noChangeArrowheads="1"/>
          </p:cNvSpPr>
          <p:nvPr/>
        </p:nvSpPr>
        <p:spPr bwMode="auto">
          <a:xfrm>
            <a:off x="9447213" y="2811464"/>
            <a:ext cx="1008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12</a:t>
            </a:r>
            <a:r>
              <a:rPr lang="en-US" altLang="en-US" sz="2000" b="1" i="1" baseline="-25000">
                <a:solidFill>
                  <a:srgbClr val="FF0000"/>
                </a:solidFill>
                <a:latin typeface="Arial" panose="020B0604020202020204" pitchFamily="34" charset="0"/>
                <a:ea typeface="ＭＳ Ｐゴシック" panose="020B0600070205080204" pitchFamily="34" charset="-128"/>
              </a:rPr>
              <a:t> </a:t>
            </a:r>
            <a:r>
              <a:rPr lang="en-US" altLang="en-US" sz="2000" b="1" i="1" baseline="-25000">
                <a:solidFill>
                  <a:srgbClr val="00B050"/>
                </a:solidFill>
                <a:latin typeface="Arial" panose="020B0604020202020204" pitchFamily="34" charset="0"/>
                <a:ea typeface="ＭＳ Ｐゴシック" panose="020B0600070205080204" pitchFamily="34" charset="-128"/>
              </a:rPr>
              <a:t>months</a:t>
            </a:r>
            <a:r>
              <a:rPr lang="en-US" altLang="en-US" sz="2000" b="1" i="1" baseline="-25000">
                <a:solidFill>
                  <a:srgbClr val="FF0000"/>
                </a:solidFill>
                <a:latin typeface="Arial" panose="020B0604020202020204" pitchFamily="34" charset="0"/>
                <a:ea typeface="ＭＳ Ｐゴシック" panose="020B0600070205080204" pitchFamily="34" charset="-128"/>
              </a:rPr>
              <a:t> </a:t>
            </a:r>
            <a:r>
              <a:rPr lang="en-US" altLang="en-US" sz="2000" b="1" i="1" baseline="-25000">
                <a:solidFill>
                  <a:srgbClr val="00B050"/>
                </a:solidFill>
                <a:latin typeface="Arial" panose="020B0604020202020204" pitchFamily="34" charset="0"/>
                <a:ea typeface="ＭＳ Ｐゴシック" panose="020B0600070205080204" pitchFamily="34" charset="-128"/>
              </a:rPr>
              <a:t>later</a:t>
            </a:r>
          </a:p>
        </p:txBody>
      </p:sp>
      <p:sp>
        <p:nvSpPr>
          <p:cNvPr id="55" name="Text Box 62"/>
          <p:cNvSpPr txBox="1">
            <a:spLocks noChangeArrowheads="1"/>
          </p:cNvSpPr>
          <p:nvPr/>
        </p:nvSpPr>
        <p:spPr bwMode="auto">
          <a:xfrm>
            <a:off x="6307139" y="4699000"/>
            <a:ext cx="367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1800" b="1" i="1">
                <a:solidFill>
                  <a:srgbClr val="4A66AC"/>
                </a:solidFill>
                <a:latin typeface="Arial Narrow" panose="020B0606020202030204" pitchFamily="34" charset="0"/>
                <a:cs typeface="Arial" panose="020B0604020202020204" pitchFamily="34" charset="0"/>
              </a:rPr>
              <a:t>Prosecution</a:t>
            </a:r>
            <a:r>
              <a:rPr lang="en-US" altLang="en-US" sz="2000" b="1" i="1" baseline="-25000">
                <a:solidFill>
                  <a:srgbClr val="000000"/>
                </a:solidFill>
                <a:latin typeface="Arial" panose="020B0604020202020204" pitchFamily="34" charset="0"/>
                <a:ea typeface="ＭＳ Ｐゴシック" panose="020B0600070205080204" pitchFamily="34" charset="-128"/>
              </a:rPr>
              <a:t> </a:t>
            </a:r>
            <a:r>
              <a:rPr lang="en-US" altLang="en-US" sz="1800" b="1" i="1">
                <a:solidFill>
                  <a:srgbClr val="4A66AC"/>
                </a:solidFill>
                <a:latin typeface="Arial Narrow" panose="020B0606020202030204" pitchFamily="34" charset="0"/>
                <a:cs typeface="Arial" panose="020B0604020202020204" pitchFamily="34" charset="0"/>
              </a:rPr>
              <a:t>fees</a:t>
            </a:r>
            <a:r>
              <a:rPr lang="en-US" altLang="en-US" sz="2000" b="1" i="1" baseline="-25000">
                <a:solidFill>
                  <a:srgbClr val="000000"/>
                </a:solidFill>
                <a:latin typeface="Arial" panose="020B0604020202020204" pitchFamily="34" charset="0"/>
                <a:ea typeface="ＭＳ Ｐゴシック" panose="020B0600070205080204" pitchFamily="34" charset="-128"/>
              </a:rPr>
              <a:t> </a:t>
            </a:r>
            <a:r>
              <a:rPr lang="en-US" altLang="en-US" sz="1800" b="1" i="1">
                <a:solidFill>
                  <a:srgbClr val="4A66AC"/>
                </a:solidFill>
                <a:latin typeface="Arial Narrow" panose="020B0606020202030204" pitchFamily="34" charset="0"/>
                <a:cs typeface="Arial" panose="020B0604020202020204" pitchFamily="34" charset="0"/>
              </a:rPr>
              <a:t>along</a:t>
            </a:r>
            <a:r>
              <a:rPr lang="en-US" altLang="en-US" sz="2000" b="1" i="1" baseline="-25000">
                <a:solidFill>
                  <a:srgbClr val="000000"/>
                </a:solidFill>
                <a:latin typeface="Arial" panose="020B0604020202020204" pitchFamily="34" charset="0"/>
                <a:ea typeface="ＭＳ Ｐゴシック" panose="020B0600070205080204" pitchFamily="34" charset="-128"/>
              </a:rPr>
              <a:t> </a:t>
            </a:r>
            <a:r>
              <a:rPr lang="en-US" altLang="en-US" sz="1800" b="1" i="1">
                <a:solidFill>
                  <a:srgbClr val="4A66AC"/>
                </a:solidFill>
                <a:latin typeface="Arial Narrow" panose="020B0606020202030204" pitchFamily="34" charset="0"/>
                <a:cs typeface="Arial" panose="020B0604020202020204" pitchFamily="34" charset="0"/>
              </a:rPr>
              <a:t>the</a:t>
            </a:r>
            <a:r>
              <a:rPr lang="en-US" altLang="en-US" sz="2000" b="1" i="1" baseline="-25000">
                <a:solidFill>
                  <a:srgbClr val="000000"/>
                </a:solidFill>
                <a:latin typeface="Arial" panose="020B0604020202020204" pitchFamily="34" charset="0"/>
                <a:ea typeface="ＭＳ Ｐゴシック" panose="020B0600070205080204" pitchFamily="34" charset="-128"/>
              </a:rPr>
              <a:t> </a:t>
            </a:r>
            <a:r>
              <a:rPr lang="en-US" altLang="en-US" sz="1800" b="1" i="1">
                <a:solidFill>
                  <a:srgbClr val="4A66AC"/>
                </a:solidFill>
                <a:latin typeface="Arial Narrow" panose="020B0606020202030204" pitchFamily="34" charset="0"/>
                <a:cs typeface="Arial" panose="020B0604020202020204" pitchFamily="34" charset="0"/>
              </a:rPr>
              <a:t>way</a:t>
            </a:r>
          </a:p>
        </p:txBody>
      </p:sp>
      <p:sp>
        <p:nvSpPr>
          <p:cNvPr id="57" name="Text Box 61"/>
          <p:cNvSpPr txBox="1">
            <a:spLocks noChangeArrowheads="1"/>
          </p:cNvSpPr>
          <p:nvPr/>
        </p:nvSpPr>
        <p:spPr bwMode="auto">
          <a:xfrm>
            <a:off x="4510088" y="3165476"/>
            <a:ext cx="22860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900"/>
              </a:spcBef>
              <a:spcAft>
                <a:spcPts val="150"/>
              </a:spcAft>
              <a:buClr>
                <a:schemeClr val="accent1"/>
              </a:buClr>
              <a:buSzPct val="100000"/>
              <a:buFont typeface="Calibri" panose="020F0502020204030204" pitchFamily="34" charset="0"/>
              <a:buChar char=" "/>
              <a:defRPr sz="1500">
                <a:solidFill>
                  <a:srgbClr val="404040"/>
                </a:solidFill>
                <a:latin typeface="Calibri" panose="020F0502020204030204" pitchFamily="34" charset="0"/>
              </a:defRPr>
            </a:lvl1pPr>
            <a:lvl2pPr marL="742950" indent="-285750">
              <a:lnSpc>
                <a:spcPct val="90000"/>
              </a:lnSpc>
              <a:spcBef>
                <a:spcPts val="150"/>
              </a:spcBef>
              <a:spcAft>
                <a:spcPts val="300"/>
              </a:spcAft>
              <a:buClr>
                <a:schemeClr val="accent1"/>
              </a:buClr>
              <a:buFont typeface="Calibri" panose="020F0502020204030204" pitchFamily="34" charset="0"/>
              <a:buChar char="◦"/>
              <a:defRPr sz="1300">
                <a:solidFill>
                  <a:srgbClr val="404040"/>
                </a:solidFill>
                <a:latin typeface="Calibri" panose="020F0502020204030204" pitchFamily="34" charset="0"/>
              </a:defRPr>
            </a:lvl2pPr>
            <a:lvl3pPr marL="11430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3pPr>
            <a:lvl4pPr marL="16002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4pPr>
            <a:lvl5pPr marL="2057400" indent="-22860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5pPr>
            <a:lvl6pPr marL="25146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6pPr>
            <a:lvl7pPr marL="29718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7pPr>
            <a:lvl8pPr marL="34290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8pPr>
            <a:lvl9pPr marL="3886200" indent="-228600" eaLnBrk="0" fontAlgn="base" hangingPunct="0">
              <a:lnSpc>
                <a:spcPct val="90000"/>
              </a:lnSpc>
              <a:spcBef>
                <a:spcPts val="150"/>
              </a:spcBef>
              <a:spcAft>
                <a:spcPts val="300"/>
              </a:spcAft>
              <a:buClr>
                <a:schemeClr val="accent1"/>
              </a:buClr>
              <a:buFont typeface="Calibri" panose="020F0502020204030204" pitchFamily="34" charset="0"/>
              <a:buChar char="◦"/>
              <a:defRPr sz="1000">
                <a:solidFill>
                  <a:srgbClr val="404040"/>
                </a:solidFill>
                <a:latin typeface="Calibri" panose="020F0502020204030204" pitchFamily="34" charset="0"/>
              </a:defRPr>
            </a:lvl9pPr>
          </a:lstStyle>
          <a:p>
            <a:pPr algn="ctr" fontAlgn="base">
              <a:lnSpc>
                <a:spcPct val="100000"/>
              </a:lnSpc>
              <a:spcBef>
                <a:spcPct val="50000"/>
              </a:spcBef>
              <a:spcAft>
                <a:spcPct val="0"/>
              </a:spcAft>
              <a:buClrTx/>
              <a:buSzTx/>
              <a:buNone/>
            </a:pPr>
            <a:r>
              <a:rPr lang="en-US" altLang="en-US" sz="2000" b="1" i="1" baseline="-25000">
                <a:solidFill>
                  <a:srgbClr val="00B050"/>
                </a:solidFill>
                <a:latin typeface="Arial" panose="020B0604020202020204" pitchFamily="34" charset="0"/>
                <a:ea typeface="ＭＳ Ｐゴシック" panose="020B0600070205080204" pitchFamily="34" charset="-128"/>
              </a:rPr>
              <a:t>Publication</a:t>
            </a:r>
          </a:p>
        </p:txBody>
      </p:sp>
      <p:sp>
        <p:nvSpPr>
          <p:cNvPr id="58" name="Rectangle 57"/>
          <p:cNvSpPr/>
          <p:nvPr/>
        </p:nvSpPr>
        <p:spPr>
          <a:xfrm>
            <a:off x="2909889" y="260351"/>
            <a:ext cx="6372225" cy="646113"/>
          </a:xfrm>
          <a:prstGeom prst="rect">
            <a:avLst/>
          </a:prstGeom>
          <a:noFill/>
          <a:ln>
            <a:noFill/>
          </a:ln>
        </p:spPr>
        <p:txBody>
          <a:bodyPr>
            <a:spAutoFit/>
          </a:bodyPr>
          <a:lstStyle/>
          <a:p>
            <a:pPr algn="ctr" fontAlgn="base">
              <a:lnSpc>
                <a:spcPct val="90000"/>
              </a:lnSpc>
              <a:spcBef>
                <a:spcPct val="20000"/>
              </a:spcBef>
              <a:spcAft>
                <a:spcPct val="0"/>
              </a:spcAft>
              <a:defRPr/>
            </a:pPr>
            <a:r>
              <a:rPr lang="en-US" sz="4000" dirty="0">
                <a:solidFill>
                  <a:srgbClr val="4A66AC"/>
                </a:solidFill>
                <a:effectLst>
                  <a:outerShdw blurRad="38100" dist="38100" dir="2700000" algn="tl">
                    <a:srgbClr val="C0C0C0"/>
                  </a:outerShdw>
                </a:effectLst>
                <a:latin typeface="Arial Narrow" pitchFamily="34" charset="0"/>
              </a:rPr>
              <a:t>SINGLE PATENT FAMILY</a:t>
            </a:r>
          </a:p>
        </p:txBody>
      </p:sp>
      <p:sp>
        <p:nvSpPr>
          <p:cNvPr id="2" name="TextBox 1"/>
          <p:cNvSpPr txBox="1"/>
          <p:nvPr/>
        </p:nvSpPr>
        <p:spPr>
          <a:xfrm rot="-1440000">
            <a:off x="1722886" y="1919922"/>
            <a:ext cx="8463654" cy="2400657"/>
          </a:xfrm>
          <a:prstGeom prst="rect">
            <a:avLst/>
          </a:prstGeom>
          <a:noFill/>
        </p:spPr>
        <p:txBody>
          <a:bodyPr wrap="square" rtlCol="0">
            <a:spAutoFit/>
          </a:bodyPr>
          <a:lstStyle/>
          <a:p>
            <a:r>
              <a:rPr lang="en-AU" sz="15000" dirty="0" smtClean="0">
                <a:solidFill>
                  <a:srgbClr val="FF0000"/>
                </a:solidFill>
              </a:rPr>
              <a:t>$100,000!</a:t>
            </a:r>
            <a:endParaRPr lang="en-US" sz="15000" dirty="0">
              <a:solidFill>
                <a:srgbClr val="FF0000"/>
              </a:solidFill>
            </a:endParaRPr>
          </a:p>
        </p:txBody>
      </p:sp>
    </p:spTree>
    <p:extLst>
      <p:ext uri="{BB962C8B-B14F-4D97-AF65-F5344CB8AC3E}">
        <p14:creationId xmlns:p14="http://schemas.microsoft.com/office/powerpoint/2010/main" val="289781789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11370" y="0"/>
            <a:ext cx="10785078" cy="6902450"/>
          </a:xfrm>
          <a:prstGeom prst="rect">
            <a:avLst/>
          </a:prstGeom>
        </p:spPr>
      </p:pic>
    </p:spTree>
    <p:extLst>
      <p:ext uri="{BB962C8B-B14F-4D97-AF65-F5344CB8AC3E}">
        <p14:creationId xmlns:p14="http://schemas.microsoft.com/office/powerpoint/2010/main" val="29397623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0"/>
            <a:ext cx="12192000" cy="6856208"/>
          </a:xfrm>
          <a:prstGeom prst="rect">
            <a:avLst/>
          </a:prstGeom>
        </p:spPr>
      </p:pic>
    </p:spTree>
    <p:extLst>
      <p:ext uri="{BB962C8B-B14F-4D97-AF65-F5344CB8AC3E}">
        <p14:creationId xmlns:p14="http://schemas.microsoft.com/office/powerpoint/2010/main" val="1032186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780295" y="1145245"/>
            <a:ext cx="6527007" cy="4351338"/>
          </a:xfrm>
          <a:prstGeom prst="rect">
            <a:avLst/>
          </a:prstGeom>
        </p:spPr>
      </p:pic>
    </p:spTree>
    <p:extLst>
      <p:ext uri="{BB962C8B-B14F-4D97-AF65-F5344CB8AC3E}">
        <p14:creationId xmlns:p14="http://schemas.microsoft.com/office/powerpoint/2010/main" val="340822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358218"/>
            <a:ext cx="5794484" cy="6004874"/>
          </a:xfrm>
          <a:prstGeom prst="rect">
            <a:avLst/>
          </a:prstGeom>
        </p:spPr>
      </p:pic>
      <p:pic>
        <p:nvPicPr>
          <p:cNvPr id="5" name="Picture 4"/>
          <p:cNvPicPr>
            <a:picLocks noChangeAspect="1"/>
          </p:cNvPicPr>
          <p:nvPr/>
        </p:nvPicPr>
        <p:blipFill>
          <a:blip r:embed="rId4"/>
          <a:stretch>
            <a:fillRect/>
          </a:stretch>
        </p:blipFill>
        <p:spPr>
          <a:xfrm>
            <a:off x="6025533" y="1326037"/>
            <a:ext cx="6135903" cy="3660742"/>
          </a:xfrm>
          <a:prstGeom prst="rect">
            <a:avLst/>
          </a:prstGeom>
        </p:spPr>
      </p:pic>
    </p:spTree>
    <p:extLst>
      <p:ext uri="{BB962C8B-B14F-4D97-AF65-F5344CB8AC3E}">
        <p14:creationId xmlns:p14="http://schemas.microsoft.com/office/powerpoint/2010/main" val="179547692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rtin">
      <a:dk1>
        <a:sysClr val="windowText" lastClr="000000"/>
      </a:dk1>
      <a:lt1>
        <a:sysClr val="window" lastClr="FFFFFF"/>
      </a:lt1>
      <a:dk2>
        <a:srgbClr val="44546A"/>
      </a:dk2>
      <a:lt2>
        <a:srgbClr val="E7E6E6"/>
      </a:lt2>
      <a:accent1>
        <a:srgbClr val="FFFFFF"/>
      </a:accent1>
      <a:accent2>
        <a:srgbClr val="A5A5A5"/>
      </a:accent2>
      <a:accent3>
        <a:srgbClr val="FBDC87"/>
      </a:accent3>
      <a:accent4>
        <a:srgbClr val="F8CA4A"/>
      </a:accent4>
      <a:accent5>
        <a:srgbClr val="666666"/>
      </a:accent5>
      <a:accent6>
        <a:srgbClr val="BF8E07"/>
      </a:accent6>
      <a:hlink>
        <a:srgbClr val="0563C1"/>
      </a:hlink>
      <a:folHlink>
        <a:srgbClr val="954F72"/>
      </a:folHlink>
    </a:clrScheme>
    <a:fontScheme name="Custom 1">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rtlCol="0" anchor="ctr">
        <a:sp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rtin">
      <a:dk1>
        <a:sysClr val="windowText" lastClr="000000"/>
      </a:dk1>
      <a:lt1>
        <a:sysClr val="window" lastClr="FFFFFF"/>
      </a:lt1>
      <a:dk2>
        <a:srgbClr val="44546A"/>
      </a:dk2>
      <a:lt2>
        <a:srgbClr val="E7E6E6"/>
      </a:lt2>
      <a:accent1>
        <a:srgbClr val="FFFFFF"/>
      </a:accent1>
      <a:accent2>
        <a:srgbClr val="A5A5A5"/>
      </a:accent2>
      <a:accent3>
        <a:srgbClr val="FBDC87"/>
      </a:accent3>
      <a:accent4>
        <a:srgbClr val="F8CA4A"/>
      </a:accent4>
      <a:accent5>
        <a:srgbClr val="666666"/>
      </a:accent5>
      <a:accent6>
        <a:srgbClr val="BF8E07"/>
      </a:accent6>
      <a:hlink>
        <a:srgbClr val="0563C1"/>
      </a:hlink>
      <a:folHlink>
        <a:srgbClr val="954F72"/>
      </a:folHlink>
    </a:clrScheme>
    <a:fontScheme name="Custom 1">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rtlCol="0" anchor="ctr">
        <a:spAutoFit/>
      </a:bodyP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ESANZ">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LESANZ" id="{1089AF70-BE0A-504D-8AFE-E731EB1486A8}" vid="{6576C7B1-AB34-3D41-AAA3-4CBC2A7C1A5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3270</TotalTime>
  <Words>2871</Words>
  <Application>Microsoft Office PowerPoint</Application>
  <PresentationFormat>Widescreen</PresentationFormat>
  <Paragraphs>285</Paragraphs>
  <Slides>25</Slides>
  <Notes>25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25</vt:i4>
      </vt:variant>
    </vt:vector>
  </HeadingPairs>
  <TitlesOfParts>
    <vt:vector size="40" baseType="lpstr">
      <vt:lpstr>ＭＳ Ｐゴシック</vt:lpstr>
      <vt:lpstr>Arial</vt:lpstr>
      <vt:lpstr>Arial Narrow</vt:lpstr>
      <vt:lpstr>Calibri</vt:lpstr>
      <vt:lpstr>Calibri Light</vt:lpstr>
      <vt:lpstr>Cambria</vt:lpstr>
      <vt:lpstr>Corbel</vt:lpstr>
      <vt:lpstr>Gotham Book</vt:lpstr>
      <vt:lpstr>Gotham Light</vt:lpstr>
      <vt:lpstr>Gotham-Medium</vt:lpstr>
      <vt:lpstr>Wingdings</vt:lpstr>
      <vt:lpstr>1_Office Theme</vt:lpstr>
      <vt:lpstr>2_Office Theme</vt:lpstr>
      <vt:lpstr>Twilight</vt:lpstr>
      <vt:lpstr>1_LESANZ</vt:lpstr>
      <vt:lpstr>Commercialisation</vt:lpstr>
      <vt:lpstr>What is IP?</vt:lpstr>
      <vt:lpstr>What is 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Curtin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Rohan McDougall</dc:creator>
  <cp:lastModifiedBy>Rohan McDougall</cp:lastModifiedBy>
  <cp:revision>94</cp:revision>
  <cp:lastPrinted>2018-08-28T00:17:11Z</cp:lastPrinted>
  <dcterms:created xsi:type="dcterms:W3CDTF">2017-06-08T01:24:29Z</dcterms:created>
  <dcterms:modified xsi:type="dcterms:W3CDTF">2019-05-07T03:30:03Z</dcterms:modified>
</cp:coreProperties>
</file>